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60" r:id="rId6"/>
    <p:sldId id="292" r:id="rId7"/>
    <p:sldId id="271" r:id="rId8"/>
    <p:sldId id="261" r:id="rId9"/>
    <p:sldId id="279" r:id="rId10"/>
    <p:sldId id="266" r:id="rId11"/>
    <p:sldId id="272" r:id="rId12"/>
    <p:sldId id="277" r:id="rId13"/>
    <p:sldId id="278" r:id="rId14"/>
    <p:sldId id="287" r:id="rId15"/>
    <p:sldId id="282" r:id="rId16"/>
    <p:sldId id="288" r:id="rId17"/>
    <p:sldId id="285" r:id="rId18"/>
    <p:sldId id="284" r:id="rId19"/>
    <p:sldId id="281" r:id="rId20"/>
    <p:sldId id="286" r:id="rId21"/>
    <p:sldId id="273" r:id="rId22"/>
    <p:sldId id="274" r:id="rId23"/>
    <p:sldId id="258" r:id="rId24"/>
    <p:sldId id="262" r:id="rId25"/>
    <p:sldId id="264" r:id="rId26"/>
    <p:sldId id="283" r:id="rId27"/>
    <p:sldId id="289" r:id="rId28"/>
    <p:sldId id="290" r:id="rId29"/>
    <p:sldId id="291" r:id="rId30"/>
    <p:sldId id="267"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5D918-D35C-4B4A-0EC5-5F8A1603C4CA}" v="13" dt="2020-11-10T16:20:30.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5F6CF-FF9A-44D9-8F54-66FE203C1867}" type="datetimeFigureOut">
              <a:rPr lang="en-GB" smtClean="0"/>
              <a:t>10/12/2020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F1801-CE7F-49EA-A99F-BB1083C229A7}" type="slidenum">
              <a:rPr lang="en-GB" smtClean="0"/>
              <a:t>‹#›</a:t>
            </a:fld>
            <a:endParaRPr lang="en-GB"/>
          </a:p>
        </p:txBody>
      </p:sp>
    </p:spTree>
    <p:extLst>
      <p:ext uri="{BB962C8B-B14F-4D97-AF65-F5344CB8AC3E}">
        <p14:creationId xmlns:p14="http://schemas.microsoft.com/office/powerpoint/2010/main" val="5708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741c15e49_0_2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741c15e49_0_22: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60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7741c15e49_0_4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7741c15e49_0_44:notes"/>
          <p:cNvSpPr txBox="1">
            <a:spLocks noGrp="1"/>
          </p:cNvSpPr>
          <p:nvPr>
            <p:ph type="body" idx="1"/>
          </p:nvPr>
        </p:nvSpPr>
        <p:spPr>
          <a:xfrm>
            <a:off x="679750" y="4715125"/>
            <a:ext cx="5438100" cy="446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3951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7C321A4-9AFC-44ED-B6CF-75233ABAC8FC}"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318589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C321A4-9AFC-44ED-B6CF-75233ABAC8FC}"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3338600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C321A4-9AFC-44ED-B6CF-75233ABAC8FC}"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249584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7C321A4-9AFC-44ED-B6CF-75233ABAC8FC}"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95491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C321A4-9AFC-44ED-B6CF-75233ABAC8FC}" type="datetimeFigureOut">
              <a:rPr lang="en-GB" smtClean="0"/>
              <a:t>10/12/2020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377136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7C321A4-9AFC-44ED-B6CF-75233ABAC8FC}"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333447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7C321A4-9AFC-44ED-B6CF-75233ABAC8FC}" type="datetimeFigureOut">
              <a:rPr lang="en-GB" smtClean="0"/>
              <a:t>10/12/2020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42896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7C321A4-9AFC-44ED-B6CF-75233ABAC8FC}" type="datetimeFigureOut">
              <a:rPr lang="en-GB" smtClean="0"/>
              <a:t>10/12/2020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414544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321A4-9AFC-44ED-B6CF-75233ABAC8FC}" type="datetimeFigureOut">
              <a:rPr lang="en-GB" smtClean="0"/>
              <a:t>10/12/2020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219387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C321A4-9AFC-44ED-B6CF-75233ABAC8FC}"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272950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C321A4-9AFC-44ED-B6CF-75233ABAC8FC}" type="datetimeFigureOut">
              <a:rPr lang="en-GB" smtClean="0"/>
              <a:t>10/12/2020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AB36EBD-E2B9-46EB-AB41-C518AD26025E}" type="slidenum">
              <a:rPr lang="en-GB" smtClean="0"/>
              <a:t>‹#›</a:t>
            </a:fld>
            <a:endParaRPr lang="en-GB"/>
          </a:p>
        </p:txBody>
      </p:sp>
    </p:spTree>
    <p:extLst>
      <p:ext uri="{BB962C8B-B14F-4D97-AF65-F5344CB8AC3E}">
        <p14:creationId xmlns:p14="http://schemas.microsoft.com/office/powerpoint/2010/main" val="317736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321A4-9AFC-44ED-B6CF-75233ABAC8FC}" type="datetimeFigureOut">
              <a:rPr lang="en-GB" smtClean="0"/>
              <a:t>10/12/2020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36EBD-E2B9-46EB-AB41-C518AD26025E}" type="slidenum">
              <a:rPr lang="en-GB" smtClean="0"/>
              <a:t>‹#›</a:t>
            </a:fld>
            <a:endParaRPr lang="en-GB"/>
          </a:p>
        </p:txBody>
      </p:sp>
    </p:spTree>
    <p:extLst>
      <p:ext uri="{BB962C8B-B14F-4D97-AF65-F5344CB8AC3E}">
        <p14:creationId xmlns:p14="http://schemas.microsoft.com/office/powerpoint/2010/main" val="3210913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My%20child,%20my%20life,%20my%20family%20agenda.doc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ure.sunderland.ac.uk/id/eprint/11940" TargetMode="External"/><Relationship Id="rId2" Type="http://schemas.openxmlformats.org/officeDocument/2006/relationships/hyperlink" Target="https://sure.sunderland.ac.uk/id/eprint/1194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sure.sunderland.ac.uk/id/eprint/1194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sure.sunderland.ac.uk/id/eprint/1194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sunderland.ac.uk/events/event/behaviour-is-language--virtual-international-conference-1014"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latin typeface="+mn-lt"/>
              </a:rPr>
              <a:t>Welcome</a:t>
            </a:r>
          </a:p>
        </p:txBody>
      </p:sp>
      <p:sp>
        <p:nvSpPr>
          <p:cNvPr id="3" name="Subtitle 2"/>
          <p:cNvSpPr>
            <a:spLocks noGrp="1"/>
          </p:cNvSpPr>
          <p:nvPr>
            <p:ph type="subTitle" idx="1"/>
          </p:nvPr>
        </p:nvSpPr>
        <p:spPr>
          <a:xfrm>
            <a:off x="1524000" y="3602038"/>
            <a:ext cx="9144000" cy="2554922"/>
          </a:xfrm>
        </p:spPr>
        <p:txBody>
          <a:bodyPr>
            <a:normAutofit/>
          </a:bodyPr>
          <a:lstStyle/>
          <a:p>
            <a:r>
              <a:rPr lang="en-GB" dirty="0"/>
              <a:t>My child, my life, my family</a:t>
            </a:r>
          </a:p>
          <a:p>
            <a:r>
              <a:rPr lang="en-GB" dirty="0"/>
              <a:t>25</a:t>
            </a:r>
            <a:r>
              <a:rPr lang="en-GB" baseline="30000" dirty="0"/>
              <a:t>th</a:t>
            </a:r>
            <a:r>
              <a:rPr lang="en-GB" dirty="0"/>
              <a:t> June, 2020</a:t>
            </a:r>
          </a:p>
          <a:p>
            <a:endParaRPr lang="en-GB" dirty="0"/>
          </a:p>
          <a:p>
            <a:r>
              <a:rPr lang="en-GB" dirty="0"/>
              <a:t>Interdisciplinary Research Network: Adverse Childhood Experiences and ACE Network North East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281" y="-8689"/>
            <a:ext cx="2069684" cy="10423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8694" y="5272"/>
            <a:ext cx="1691276" cy="1025016"/>
          </a:xfrm>
          <a:prstGeom prst="rect">
            <a:avLst/>
          </a:prstGeom>
        </p:spPr>
      </p:pic>
      <p:sp>
        <p:nvSpPr>
          <p:cNvPr id="6" name="AutoShape 2" descr="emotional%20language%20and%20thinking_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emotional%20language%20and%20thinking_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emotional%20language%20and%20thinking_e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4"/>
          <a:stretch>
            <a:fillRect/>
          </a:stretch>
        </p:blipFill>
        <p:spPr>
          <a:xfrm>
            <a:off x="7012502" y="1"/>
            <a:ext cx="1047394" cy="1047394"/>
          </a:xfrm>
          <a:prstGeom prst="rect">
            <a:avLst/>
          </a:prstGeom>
        </p:spPr>
      </p:pic>
    </p:spTree>
    <p:extLst>
      <p:ext uri="{BB962C8B-B14F-4D97-AF65-F5344CB8AC3E}">
        <p14:creationId xmlns:p14="http://schemas.microsoft.com/office/powerpoint/2010/main" val="2501914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969818"/>
            <a:ext cx="11000509" cy="5078313"/>
          </a:xfrm>
          <a:prstGeom prst="rect">
            <a:avLst/>
          </a:prstGeom>
          <a:noFill/>
          <a:ln>
            <a:solidFill>
              <a:schemeClr val="accent2"/>
            </a:solidFill>
          </a:ln>
        </p:spPr>
        <p:txBody>
          <a:bodyPr wrap="square" rtlCol="0">
            <a:spAutoFit/>
          </a:bodyPr>
          <a:lstStyle/>
          <a:p>
            <a:r>
              <a:rPr lang="en-GB" dirty="0"/>
              <a:t>What children find difficult</a:t>
            </a:r>
          </a:p>
          <a:p>
            <a:endParaRPr lang="en-GB" dirty="0"/>
          </a:p>
          <a:p>
            <a:r>
              <a:rPr lang="en-GB" b="1" dirty="0">
                <a:solidFill>
                  <a:schemeClr val="accent2"/>
                </a:solidFill>
              </a:rPr>
              <a:t>KS1</a:t>
            </a:r>
          </a:p>
          <a:p>
            <a:pPr marL="285750" indent="-285750">
              <a:buFont typeface="Arial" panose="020B0604020202020204" pitchFamily="34" charset="0"/>
              <a:buChar char="•"/>
            </a:pPr>
            <a:r>
              <a:rPr lang="en-GB" b="1" dirty="0"/>
              <a:t>‘I find it hard when I am doing PE, sometimes punch people because everyone is shouting and chanting it makes me angry (PE)’ </a:t>
            </a:r>
          </a:p>
          <a:p>
            <a:pPr marL="285750" indent="-285750">
              <a:buFont typeface="Arial" panose="020B0604020202020204" pitchFamily="34" charset="0"/>
              <a:buChar char="•"/>
            </a:pPr>
            <a:r>
              <a:rPr lang="en-GB" b="1" dirty="0"/>
              <a:t>‘Noise made me feel pressure, I was upset and angry’</a:t>
            </a:r>
            <a:endParaRPr lang="en-GB" dirty="0"/>
          </a:p>
          <a:p>
            <a:pPr marL="285750" indent="-285750">
              <a:buFont typeface="Arial" panose="020B0604020202020204" pitchFamily="34" charset="0"/>
              <a:buChar char="•"/>
            </a:pPr>
            <a:r>
              <a:rPr lang="en-GB" b="1" dirty="0"/>
              <a:t>‘Sometimes I do scream that’s how I stop hurting people’ </a:t>
            </a:r>
          </a:p>
          <a:p>
            <a:endParaRPr lang="en-GB" b="1" dirty="0"/>
          </a:p>
          <a:p>
            <a:r>
              <a:rPr lang="en-GB" b="1" dirty="0">
                <a:solidFill>
                  <a:schemeClr val="accent2"/>
                </a:solidFill>
              </a:rPr>
              <a:t>KS2/3</a:t>
            </a:r>
          </a:p>
          <a:p>
            <a:pPr marL="285750" indent="-285750">
              <a:buFont typeface="Arial" panose="020B0604020202020204" pitchFamily="34" charset="0"/>
              <a:buChar char="•"/>
            </a:pPr>
            <a:r>
              <a:rPr lang="en-GB" b="1" dirty="0"/>
              <a:t>‘There were too many people and I needed so much help, I wasn’t getting any at all, I didn’t cope well’ </a:t>
            </a:r>
            <a:endParaRPr lang="en-GB" dirty="0"/>
          </a:p>
          <a:p>
            <a:pPr marL="285750" indent="-285750">
              <a:buFont typeface="Arial" panose="020B0604020202020204" pitchFamily="34" charset="0"/>
              <a:buChar char="•"/>
            </a:pPr>
            <a:r>
              <a:rPr lang="en-GB" b="1" dirty="0"/>
              <a:t>‘The fire alarms there are so high pitched. That’s why I’m glad I’ve left… It’s a lot, a lot of noises’</a:t>
            </a:r>
            <a:endParaRPr lang="en-GB" dirty="0"/>
          </a:p>
          <a:p>
            <a:pPr marL="285750" indent="-285750">
              <a:buFont typeface="Arial" panose="020B0604020202020204" pitchFamily="34" charset="0"/>
              <a:buChar char="•"/>
            </a:pPr>
            <a:r>
              <a:rPr lang="en-GB" b="1" dirty="0"/>
              <a:t>‘It is hard for the teachers to get round’ </a:t>
            </a:r>
          </a:p>
          <a:p>
            <a:pPr marL="285750" indent="-285750">
              <a:buFont typeface="Arial" panose="020B0604020202020204" pitchFamily="34" charset="0"/>
              <a:buChar char="•"/>
            </a:pPr>
            <a:r>
              <a:rPr lang="en-GB" b="1" dirty="0"/>
              <a:t>‘It stresses me out. I feel I start to go crazy. When I’m angry that I feel like I’m going crazy’ </a:t>
            </a:r>
          </a:p>
          <a:p>
            <a:pPr marL="285750" indent="-285750">
              <a:buFont typeface="Arial" panose="020B0604020202020204" pitchFamily="34" charset="0"/>
              <a:buChar char="•"/>
            </a:pPr>
            <a:endParaRPr lang="en-GB" b="1" dirty="0"/>
          </a:p>
          <a:p>
            <a:r>
              <a:rPr lang="en-GB" b="1" dirty="0">
                <a:solidFill>
                  <a:schemeClr val="accent2"/>
                </a:solidFill>
              </a:rPr>
              <a:t>KS4</a:t>
            </a:r>
          </a:p>
          <a:p>
            <a:pPr marL="285750" indent="-285750">
              <a:buFont typeface="Arial" panose="020B0604020202020204" pitchFamily="34" charset="0"/>
              <a:buChar char="•"/>
            </a:pPr>
            <a:r>
              <a:rPr lang="en-GB" b="1" dirty="0"/>
              <a:t>‘The fact is when I asked for help they wouldn’t give it to me, they would just say I will come back to you’</a:t>
            </a:r>
          </a:p>
          <a:p>
            <a:pPr marL="285750" indent="-285750">
              <a:buFont typeface="Arial" panose="020B0604020202020204" pitchFamily="34" charset="0"/>
              <a:buChar char="•"/>
            </a:pPr>
            <a:r>
              <a:rPr lang="en-GB" b="1" dirty="0"/>
              <a:t> ‘Thirty children and only one member of staff to support them’</a:t>
            </a:r>
            <a:r>
              <a:rPr lang="en-GB" dirty="0"/>
              <a:t> </a:t>
            </a:r>
          </a:p>
          <a:p>
            <a:pPr marL="285750" indent="-285750">
              <a:buFont typeface="Arial" panose="020B0604020202020204" pitchFamily="34" charset="0"/>
              <a:buChar char="•"/>
            </a:pPr>
            <a:r>
              <a:rPr lang="en-GB" b="1" dirty="0"/>
              <a:t>‘They can’t get round a class of thirty, just helping one child all the time’</a:t>
            </a:r>
            <a:r>
              <a:rPr lang="en-GB" dirty="0"/>
              <a:t> </a:t>
            </a:r>
          </a:p>
        </p:txBody>
      </p:sp>
    </p:spTree>
    <p:extLst>
      <p:ext uri="{BB962C8B-B14F-4D97-AF65-F5344CB8AC3E}">
        <p14:creationId xmlns:p14="http://schemas.microsoft.com/office/powerpoint/2010/main" val="332053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909" y="452582"/>
            <a:ext cx="6651564" cy="369332"/>
          </a:xfrm>
          <a:prstGeom prst="rect">
            <a:avLst/>
          </a:prstGeom>
          <a:noFill/>
        </p:spPr>
        <p:txBody>
          <a:bodyPr wrap="none" rtlCol="0">
            <a:spAutoFit/>
          </a:bodyPr>
          <a:lstStyle/>
          <a:p>
            <a:r>
              <a:rPr lang="en-GB" b="1" dirty="0"/>
              <a:t>27/36 children in KS2-4 had been in isolation booths (one from KS2)</a:t>
            </a:r>
          </a:p>
        </p:txBody>
      </p:sp>
      <p:sp>
        <p:nvSpPr>
          <p:cNvPr id="3" name="TextBox 2"/>
          <p:cNvSpPr txBox="1"/>
          <p:nvPr/>
        </p:nvSpPr>
        <p:spPr>
          <a:xfrm>
            <a:off x="738909" y="969818"/>
            <a:ext cx="11324767" cy="4524315"/>
          </a:xfrm>
          <a:prstGeom prst="rect">
            <a:avLst/>
          </a:prstGeom>
          <a:noFill/>
          <a:ln>
            <a:solidFill>
              <a:schemeClr val="accent2"/>
            </a:solidFill>
          </a:ln>
        </p:spPr>
        <p:txBody>
          <a:bodyPr wrap="none" lIns="91440" tIns="45720" rIns="91440" bIns="45720" rtlCol="0" anchor="t">
            <a:spAutoFit/>
          </a:bodyPr>
          <a:lstStyle/>
          <a:p>
            <a:r>
              <a:rPr lang="en-GB" dirty="0"/>
              <a:t>KS4 children’s views on </a:t>
            </a:r>
            <a:r>
              <a:rPr lang="en-GB" b="1" i="1" dirty="0">
                <a:solidFill>
                  <a:schemeClr val="accent2"/>
                </a:solidFill>
              </a:rPr>
              <a:t>impact of isolation booths on learning</a:t>
            </a:r>
          </a:p>
          <a:p>
            <a:endParaRPr lang="en-GB" dirty="0"/>
          </a:p>
          <a:p>
            <a:pPr marL="285750" indent="-285750">
              <a:buFont typeface="Arial" panose="020B0604020202020204" pitchFamily="34" charset="0"/>
              <a:buChar char="•"/>
            </a:pPr>
            <a:r>
              <a:rPr lang="en-GB" b="1" dirty="0"/>
              <a:t>‘They just told you to sit down and get on with your work, no teaching’</a:t>
            </a:r>
            <a:endParaRPr lang="en-GB" b="1" dirty="0">
              <a:cs typeface="Calibri"/>
            </a:endParaRPr>
          </a:p>
          <a:p>
            <a:endParaRPr lang="en-GB" b="1" dirty="0"/>
          </a:p>
          <a:p>
            <a:pPr marL="285750" indent="-285750">
              <a:buFont typeface="Arial" panose="020B0604020202020204" pitchFamily="34" charset="0"/>
              <a:buChar char="•"/>
            </a:pPr>
            <a:r>
              <a:rPr lang="en-GB" b="1" dirty="0"/>
              <a:t>‘Not taught just worksheets, just had to figure that shit out for myself,</a:t>
            </a:r>
            <a:endParaRPr lang="en-GB" b="1" dirty="0">
              <a:cs typeface="Calibri"/>
            </a:endParaRPr>
          </a:p>
          <a:p>
            <a:endParaRPr lang="en-GB" b="1" dirty="0"/>
          </a:p>
          <a:p>
            <a:pPr marL="285750" indent="-285750">
              <a:buFont typeface="Arial" panose="020B0604020202020204" pitchFamily="34" charset="0"/>
              <a:buChar char="•"/>
            </a:pPr>
            <a:r>
              <a:rPr lang="en-GB" b="1" dirty="0"/>
              <a:t>‘I didn’t do anything. So that is why I came to this school knowing nothing (alternative provision), I was so behind </a:t>
            </a:r>
          </a:p>
          <a:p>
            <a:r>
              <a:rPr lang="en-GB" b="1" dirty="0"/>
              <a:t>on everything after two and a half years in isolation’ </a:t>
            </a:r>
            <a:endParaRPr lang="en-GB" dirty="0"/>
          </a:p>
          <a:p>
            <a:endParaRPr lang="en-GB" b="1" dirty="0"/>
          </a:p>
          <a:p>
            <a:pPr marL="285750" indent="-285750">
              <a:buFont typeface="Arial" panose="020B0604020202020204" pitchFamily="34" charset="0"/>
              <a:buChar char="•"/>
            </a:pPr>
            <a:r>
              <a:rPr lang="en-GB" b="1" dirty="0"/>
              <a:t>‘I couldn’t even read or write properly, because they used to kick me out of lessons’</a:t>
            </a: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Discussion: </a:t>
            </a:r>
          </a:p>
          <a:p>
            <a:pPr marL="285750" indent="-285750">
              <a:buFont typeface="Arial" panose="020B0604020202020204" pitchFamily="34" charset="0"/>
              <a:buChar char="•"/>
            </a:pPr>
            <a:r>
              <a:rPr lang="en-GB" dirty="0"/>
              <a:t>Ability to reflect on behaviours (DCSF, 2008; DfE, 2015)</a:t>
            </a:r>
          </a:p>
          <a:p>
            <a:pPr marL="285750" indent="-285750">
              <a:buFont typeface="Arial" panose="020B0604020202020204" pitchFamily="34" charset="0"/>
              <a:buChar char="•"/>
            </a:pPr>
            <a:r>
              <a:rPr lang="en-GB" dirty="0"/>
              <a:t>Children’s ability to self teach (DfE, 2016) time in isolation should be used as constructively as possible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2161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68218" y="240146"/>
            <a:ext cx="10982037" cy="1754326"/>
          </a:xfrm>
          <a:prstGeom prst="rect">
            <a:avLst/>
          </a:prstGeom>
          <a:noFill/>
          <a:ln>
            <a:noFill/>
          </a:ln>
        </p:spPr>
        <p:txBody>
          <a:bodyPr wrap="square" rtlCol="0">
            <a:spAutoFit/>
          </a:bodyPr>
          <a:lstStyle/>
          <a:p>
            <a:r>
              <a:rPr lang="en-GB" dirty="0"/>
              <a:t>KS4 </a:t>
            </a:r>
            <a:r>
              <a:rPr lang="en-GB" b="1" dirty="0">
                <a:solidFill>
                  <a:schemeClr val="accent2"/>
                </a:solidFill>
              </a:rPr>
              <a:t>Length of time in isolation booths</a:t>
            </a:r>
          </a:p>
          <a:p>
            <a:endParaRPr lang="en-GB" dirty="0"/>
          </a:p>
          <a:p>
            <a:endParaRPr lang="en-GB" dirty="0"/>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967653" y="720726"/>
            <a:ext cx="7153275" cy="5619750"/>
          </a:xfrm>
          <a:prstGeom prst="rect">
            <a:avLst/>
          </a:prstGeom>
        </p:spPr>
      </p:pic>
    </p:spTree>
    <p:extLst>
      <p:ext uri="{BB962C8B-B14F-4D97-AF65-F5344CB8AC3E}">
        <p14:creationId xmlns:p14="http://schemas.microsoft.com/office/powerpoint/2010/main" val="44014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969818"/>
            <a:ext cx="11060272" cy="5909310"/>
          </a:xfrm>
          <a:prstGeom prst="rect">
            <a:avLst/>
          </a:prstGeom>
          <a:noFill/>
          <a:ln>
            <a:solidFill>
              <a:schemeClr val="accent2"/>
            </a:solidFill>
          </a:ln>
        </p:spPr>
        <p:txBody>
          <a:bodyPr wrap="none" rtlCol="0">
            <a:spAutoFit/>
          </a:bodyPr>
          <a:lstStyle/>
          <a:p>
            <a:r>
              <a:rPr lang="en-GB" dirty="0"/>
              <a:t>KS4 children’s views on </a:t>
            </a:r>
            <a:r>
              <a:rPr lang="en-GB" b="1" i="1" dirty="0">
                <a:solidFill>
                  <a:schemeClr val="accent2"/>
                </a:solidFill>
              </a:rPr>
              <a:t>impact of isolation booths on mental health</a:t>
            </a:r>
            <a:endParaRPr lang="en-GB" dirty="0"/>
          </a:p>
          <a:p>
            <a:endParaRPr lang="en-GB" dirty="0"/>
          </a:p>
          <a:p>
            <a:endParaRPr lang="en-GB" dirty="0"/>
          </a:p>
          <a:p>
            <a:pPr marL="285750" indent="-285750">
              <a:buFont typeface="Arial" panose="020B0604020202020204" pitchFamily="34" charset="0"/>
              <a:buChar char="•"/>
            </a:pPr>
            <a:r>
              <a:rPr lang="en-GB" b="1" dirty="0"/>
              <a:t>‘It was depressing I felt alone’ </a:t>
            </a:r>
          </a:p>
          <a:p>
            <a:endParaRPr lang="en-GB" b="1" dirty="0"/>
          </a:p>
          <a:p>
            <a:pPr marL="285750" indent="-285750">
              <a:buFont typeface="Arial" panose="020B0604020202020204" pitchFamily="34" charset="0"/>
              <a:buChar char="•"/>
            </a:pPr>
            <a:r>
              <a:rPr lang="en-GB" b="1" dirty="0"/>
              <a:t>‘I ended up quite lonely’</a:t>
            </a:r>
          </a:p>
          <a:p>
            <a:endParaRPr lang="en-GB" b="1" dirty="0"/>
          </a:p>
          <a:p>
            <a:pPr marL="285750" indent="-285750">
              <a:buFont typeface="Arial" panose="020B0604020202020204" pitchFamily="34" charset="0"/>
              <a:buChar char="•"/>
            </a:pPr>
            <a:r>
              <a:rPr lang="en-GB" b="1" dirty="0"/>
              <a:t> ‘I used to pull my hair out, scratch my face. I couldn’t cope with it at all. The teachers used to sit there and </a:t>
            </a:r>
          </a:p>
          <a:p>
            <a:r>
              <a:rPr lang="en-GB" b="1" dirty="0"/>
              <a:t>watch me cry</a:t>
            </a:r>
          </a:p>
          <a:p>
            <a:endParaRPr lang="en-GB" b="1" dirty="0"/>
          </a:p>
          <a:p>
            <a:pPr marL="285750" indent="-285750">
              <a:buFont typeface="Arial" panose="020B0604020202020204" pitchFamily="34" charset="0"/>
              <a:buChar char="•"/>
            </a:pPr>
            <a:r>
              <a:rPr lang="en-GB" b="1" dirty="0"/>
              <a:t>‘We used to call it ‘the bridge’ because it made you want to just jump off a bridge’</a:t>
            </a:r>
          </a:p>
          <a:p>
            <a:endParaRPr lang="en-GB" b="1" dirty="0"/>
          </a:p>
          <a:p>
            <a:pPr marL="285750" indent="-285750">
              <a:buFont typeface="Arial" panose="020B0604020202020204" pitchFamily="34" charset="0"/>
              <a:buChar char="•"/>
            </a:pPr>
            <a:r>
              <a:rPr lang="en-GB" b="1" dirty="0"/>
              <a:t>‘I wasn’t allowed out, no fresh air or anything’ and ‘someone kicks off they get locked in’ </a:t>
            </a:r>
          </a:p>
          <a:p>
            <a:endParaRPr lang="en-GB" dirty="0"/>
          </a:p>
          <a:p>
            <a:r>
              <a:rPr lang="en-GB" b="1" dirty="0"/>
              <a:t>Discussion</a:t>
            </a:r>
          </a:p>
          <a:p>
            <a:r>
              <a:rPr lang="en-GB" dirty="0"/>
              <a:t>These comments could signify the detrimental impact of isolation booths on the mental health of children as </a:t>
            </a:r>
          </a:p>
          <a:p>
            <a:r>
              <a:rPr lang="en-GB" dirty="0"/>
              <a:t>outlined by CAPBS (2015) that seclusion can be a traumatic experience for children and have adverse consequences </a:t>
            </a:r>
          </a:p>
          <a:p>
            <a:r>
              <a:rPr lang="en-GB" dirty="0"/>
              <a:t>on their emotional development. </a:t>
            </a:r>
          </a:p>
          <a:p>
            <a:endParaRPr lang="en-GB" dirty="0"/>
          </a:p>
          <a:p>
            <a:r>
              <a:rPr lang="en-GB" dirty="0"/>
              <a:t>It also implies that the wellbeing of children is severely affected, despite a duty on  schools to ensure the child’s </a:t>
            </a:r>
          </a:p>
          <a:p>
            <a:r>
              <a:rPr lang="en-GB" dirty="0"/>
              <a:t>welfare (</a:t>
            </a:r>
            <a:r>
              <a:rPr lang="en-GB" dirty="0" err="1"/>
              <a:t>DfE</a:t>
            </a:r>
            <a:r>
              <a:rPr lang="en-GB" dirty="0"/>
              <a:t>, 2016). </a:t>
            </a:r>
          </a:p>
        </p:txBody>
      </p:sp>
    </p:spTree>
    <p:extLst>
      <p:ext uri="{BB962C8B-B14F-4D97-AF65-F5344CB8AC3E}">
        <p14:creationId xmlns:p14="http://schemas.microsoft.com/office/powerpoint/2010/main" val="40034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969818"/>
            <a:ext cx="11168122" cy="5078313"/>
          </a:xfrm>
          <a:prstGeom prst="rect">
            <a:avLst/>
          </a:prstGeom>
          <a:noFill/>
          <a:ln>
            <a:solidFill>
              <a:schemeClr val="accent2"/>
            </a:solidFill>
          </a:ln>
        </p:spPr>
        <p:txBody>
          <a:bodyPr wrap="none" rtlCol="0">
            <a:spAutoFit/>
          </a:bodyPr>
          <a:lstStyle/>
          <a:p>
            <a:r>
              <a:rPr lang="en-GB" dirty="0"/>
              <a:t>KS4 children’s views on </a:t>
            </a:r>
            <a:r>
              <a:rPr lang="en-GB" b="1" i="1" dirty="0">
                <a:solidFill>
                  <a:schemeClr val="accent2"/>
                </a:solidFill>
              </a:rPr>
              <a:t>impact of isolation booths on physical health</a:t>
            </a:r>
            <a:endParaRPr lang="en-GB" dirty="0"/>
          </a:p>
          <a:p>
            <a:endParaRPr lang="en-GB" dirty="0"/>
          </a:p>
          <a:p>
            <a:endParaRPr lang="en-GB" dirty="0"/>
          </a:p>
          <a:p>
            <a:pPr marL="285750" indent="-285750">
              <a:buFont typeface="Arial" panose="020B0604020202020204" pitchFamily="34" charset="0"/>
              <a:buChar char="•"/>
            </a:pPr>
            <a:r>
              <a:rPr lang="en-GB" b="1" dirty="0"/>
              <a:t>‘I didn’t like it, it made me feel sick, they just told me to do my work’ </a:t>
            </a:r>
          </a:p>
          <a:p>
            <a:endParaRPr lang="en-GB" b="1" dirty="0"/>
          </a:p>
          <a:p>
            <a:pPr marL="285750" indent="-285750">
              <a:buFont typeface="Arial" panose="020B0604020202020204" pitchFamily="34" charset="0"/>
              <a:buChar char="•"/>
            </a:pPr>
            <a:r>
              <a:rPr lang="en-GB" b="1" dirty="0"/>
              <a:t>‘It made me feel dizzy’</a:t>
            </a:r>
          </a:p>
          <a:p>
            <a:endParaRPr lang="en-GB" dirty="0"/>
          </a:p>
          <a:p>
            <a:pPr marL="285750" indent="-285750">
              <a:buFont typeface="Arial" panose="020B0604020202020204" pitchFamily="34" charset="0"/>
              <a:buChar char="•"/>
            </a:pPr>
            <a:r>
              <a:rPr lang="en-GB" b="1" dirty="0"/>
              <a:t>‘You weren’t allowed to cough or breathe loud’ </a:t>
            </a:r>
          </a:p>
          <a:p>
            <a:endParaRPr lang="en-GB" b="1" dirty="0"/>
          </a:p>
          <a:p>
            <a:pPr marL="285750" indent="-285750">
              <a:buFont typeface="Arial" panose="020B0604020202020204" pitchFamily="34" charset="0"/>
              <a:buChar char="•"/>
            </a:pPr>
            <a:r>
              <a:rPr lang="en-GB" b="1" dirty="0"/>
              <a:t>‘You weren’t allowed to turn around or make any noises’</a:t>
            </a:r>
            <a:r>
              <a:rPr lang="en-GB" dirty="0"/>
              <a:t>. </a:t>
            </a:r>
          </a:p>
          <a:p>
            <a:endParaRPr lang="en-GB" b="1" dirty="0"/>
          </a:p>
          <a:p>
            <a:endParaRPr lang="en-GB" b="1" dirty="0"/>
          </a:p>
          <a:p>
            <a:endParaRPr lang="en-GB" b="1" dirty="0"/>
          </a:p>
          <a:p>
            <a:r>
              <a:rPr lang="en-GB" b="1" dirty="0"/>
              <a:t>Discussion</a:t>
            </a:r>
          </a:p>
          <a:p>
            <a:endParaRPr lang="en-GB" dirty="0"/>
          </a:p>
          <a:p>
            <a:r>
              <a:rPr lang="en-GB" dirty="0" err="1"/>
              <a:t>DfE</a:t>
            </a:r>
            <a:r>
              <a:rPr lang="en-GB" dirty="0"/>
              <a:t> (2016) advice for schools states that schools must ensure the health and welfare of children; these descriptions </a:t>
            </a:r>
          </a:p>
          <a:p>
            <a:r>
              <a:rPr lang="en-GB" dirty="0"/>
              <a:t>suggest this is not the case. The impact on physical health due to social isolation is documented in the literature with </a:t>
            </a:r>
          </a:p>
          <a:p>
            <a:r>
              <a:rPr lang="en-GB" dirty="0"/>
              <a:t>headaches and stomach aches reported by </a:t>
            </a:r>
            <a:r>
              <a:rPr lang="en-GB" dirty="0" err="1"/>
              <a:t>Lohre</a:t>
            </a:r>
            <a:r>
              <a:rPr lang="en-GB" dirty="0"/>
              <a:t> (2012). </a:t>
            </a:r>
          </a:p>
        </p:txBody>
      </p:sp>
    </p:spTree>
    <p:extLst>
      <p:ext uri="{BB962C8B-B14F-4D97-AF65-F5344CB8AC3E}">
        <p14:creationId xmlns:p14="http://schemas.microsoft.com/office/powerpoint/2010/main" val="210720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969818"/>
            <a:ext cx="10902215" cy="5355312"/>
          </a:xfrm>
          <a:prstGeom prst="rect">
            <a:avLst/>
          </a:prstGeom>
          <a:noFill/>
          <a:ln>
            <a:solidFill>
              <a:schemeClr val="accent2"/>
            </a:solidFill>
          </a:ln>
        </p:spPr>
        <p:txBody>
          <a:bodyPr wrap="none" rtlCol="0">
            <a:spAutoFit/>
          </a:bodyPr>
          <a:lstStyle/>
          <a:p>
            <a:r>
              <a:rPr lang="en-GB" dirty="0"/>
              <a:t>KS4 children’s views on </a:t>
            </a:r>
            <a:r>
              <a:rPr lang="en-GB" b="1" i="1" dirty="0">
                <a:solidFill>
                  <a:schemeClr val="accent2"/>
                </a:solidFill>
              </a:rPr>
              <a:t>why they were sent to isolation</a:t>
            </a:r>
            <a:endParaRPr lang="en-GB" dirty="0"/>
          </a:p>
          <a:p>
            <a:endParaRPr lang="en-GB" dirty="0"/>
          </a:p>
          <a:p>
            <a:pPr marL="285750" indent="-285750">
              <a:buFont typeface="Arial" panose="020B0604020202020204" pitchFamily="34" charset="0"/>
              <a:buChar char="•"/>
            </a:pPr>
            <a:r>
              <a:rPr lang="en-GB" b="1" dirty="0"/>
              <a:t>‘Shouting, hitting pens off their heads. Hitting them with rulers’ </a:t>
            </a:r>
          </a:p>
          <a:p>
            <a:endParaRPr lang="en-GB" b="1" dirty="0"/>
          </a:p>
          <a:p>
            <a:pPr marL="285750" indent="-285750">
              <a:buFont typeface="Arial" panose="020B0604020202020204" pitchFamily="34" charset="0"/>
              <a:buChar char="•"/>
            </a:pPr>
            <a:r>
              <a:rPr lang="en-GB" b="1" dirty="0"/>
              <a:t>‘It was more cheekiness and then carrying on it got to the point where I was told you are not coming into </a:t>
            </a:r>
          </a:p>
          <a:p>
            <a:r>
              <a:rPr lang="en-GB" b="1" dirty="0"/>
              <a:t>my lesson’ </a:t>
            </a:r>
          </a:p>
          <a:p>
            <a:endParaRPr lang="en-GB" b="1" dirty="0"/>
          </a:p>
          <a:p>
            <a:pPr marL="285750" indent="-285750">
              <a:buFont typeface="Arial" panose="020B0604020202020204" pitchFamily="34" charset="0"/>
              <a:buChar char="•"/>
            </a:pPr>
            <a:r>
              <a:rPr lang="en-GB" b="1" dirty="0"/>
              <a:t>‘I was really naughty in Year 9, but then in Year 10, I started sorting myself out a bit. But by then the teachers </a:t>
            </a:r>
          </a:p>
          <a:p>
            <a:r>
              <a:rPr lang="en-GB" b="1" dirty="0"/>
              <a:t>just didn’t like me at all’</a:t>
            </a:r>
          </a:p>
          <a:p>
            <a:endParaRPr lang="en-GB" b="1" dirty="0"/>
          </a:p>
          <a:p>
            <a:pPr marL="285750" indent="-285750">
              <a:buFont typeface="Arial" panose="020B0604020202020204" pitchFamily="34" charset="0"/>
              <a:buChar char="•"/>
            </a:pPr>
            <a:r>
              <a:rPr lang="en-GB" b="1" dirty="0"/>
              <a:t>‘I had just arrived from a managed move’</a:t>
            </a:r>
          </a:p>
          <a:p>
            <a:endParaRPr lang="en-GB" b="1" dirty="0"/>
          </a:p>
          <a:p>
            <a:pPr marL="285750" indent="-285750">
              <a:buFont typeface="Arial" panose="020B0604020202020204" pitchFamily="34" charset="0"/>
              <a:buChar char="•"/>
            </a:pPr>
            <a:r>
              <a:rPr lang="en-GB" b="1" dirty="0"/>
              <a:t>‘Wearing makeup, the wrong skirt, false tan, not wearing the correct shoes or being late for a lesson’ </a:t>
            </a:r>
          </a:p>
          <a:p>
            <a:endParaRPr lang="en-GB" b="1" dirty="0"/>
          </a:p>
          <a:p>
            <a:pPr marL="285750" indent="-285750">
              <a:buFont typeface="Arial" panose="020B0604020202020204" pitchFamily="34" charset="0"/>
              <a:buChar char="•"/>
            </a:pPr>
            <a:r>
              <a:rPr lang="en-GB" b="1" dirty="0"/>
              <a:t>‘I used to purposefully get myself put into what was their isolation, to avoid everyone. They used to wait </a:t>
            </a:r>
          </a:p>
          <a:p>
            <a:r>
              <a:rPr lang="en-GB" b="1" dirty="0"/>
              <a:t>outside of the classrooms for me. I used to beg my teachers to let me leave early’ </a:t>
            </a:r>
          </a:p>
          <a:p>
            <a:endParaRPr lang="en-GB" b="1" dirty="0"/>
          </a:p>
          <a:p>
            <a:pPr marL="285750" indent="-285750">
              <a:buFont typeface="Arial" panose="020B0604020202020204" pitchFamily="34" charset="0"/>
              <a:buChar char="•"/>
            </a:pPr>
            <a:r>
              <a:rPr lang="en-GB" b="1" dirty="0"/>
              <a:t>‘I would wear the wrong skirt knowing that I would get put there. I would just do anything’</a:t>
            </a:r>
          </a:p>
          <a:p>
            <a:endParaRPr lang="en-GB" b="1" dirty="0"/>
          </a:p>
        </p:txBody>
      </p:sp>
    </p:spTree>
    <p:extLst>
      <p:ext uri="{BB962C8B-B14F-4D97-AF65-F5344CB8AC3E}">
        <p14:creationId xmlns:p14="http://schemas.microsoft.com/office/powerpoint/2010/main" val="3765918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4359564" cy="3140539"/>
          </a:xfrm>
          <a:prstGeom prst="rect">
            <a:avLst/>
          </a:prstGeom>
        </p:spPr>
      </p:pic>
      <p:pic>
        <p:nvPicPr>
          <p:cNvPr id="3" name="Picture 2"/>
          <p:cNvPicPr>
            <a:picLocks noChangeAspect="1"/>
          </p:cNvPicPr>
          <p:nvPr/>
        </p:nvPicPr>
        <p:blipFill>
          <a:blip r:embed="rId3"/>
          <a:stretch>
            <a:fillRect/>
          </a:stretch>
        </p:blipFill>
        <p:spPr>
          <a:xfrm>
            <a:off x="4636654" y="211176"/>
            <a:ext cx="3408357" cy="2679805"/>
          </a:xfrm>
          <a:prstGeom prst="rect">
            <a:avLst/>
          </a:prstGeom>
        </p:spPr>
      </p:pic>
      <p:pic>
        <p:nvPicPr>
          <p:cNvPr id="4" name="Picture 3"/>
          <p:cNvPicPr>
            <a:picLocks noChangeAspect="1"/>
          </p:cNvPicPr>
          <p:nvPr/>
        </p:nvPicPr>
        <p:blipFill>
          <a:blip r:embed="rId4"/>
          <a:stretch>
            <a:fillRect/>
          </a:stretch>
        </p:blipFill>
        <p:spPr>
          <a:xfrm>
            <a:off x="8322100" y="993386"/>
            <a:ext cx="3719130" cy="1973840"/>
          </a:xfrm>
          <a:prstGeom prst="rect">
            <a:avLst/>
          </a:prstGeom>
        </p:spPr>
      </p:pic>
      <p:pic>
        <p:nvPicPr>
          <p:cNvPr id="5" name="Picture 4"/>
          <p:cNvPicPr>
            <a:picLocks noChangeAspect="1"/>
          </p:cNvPicPr>
          <p:nvPr/>
        </p:nvPicPr>
        <p:blipFill>
          <a:blip r:embed="rId5"/>
          <a:stretch>
            <a:fillRect/>
          </a:stretch>
        </p:blipFill>
        <p:spPr>
          <a:xfrm>
            <a:off x="8322100" y="211176"/>
            <a:ext cx="3564383" cy="1719203"/>
          </a:xfrm>
          <a:prstGeom prst="rect">
            <a:avLst/>
          </a:prstGeom>
        </p:spPr>
      </p:pic>
      <p:pic>
        <p:nvPicPr>
          <p:cNvPr id="6" name="Picture 5"/>
          <p:cNvPicPr>
            <a:picLocks noChangeAspect="1"/>
          </p:cNvPicPr>
          <p:nvPr/>
        </p:nvPicPr>
        <p:blipFill>
          <a:blip r:embed="rId6"/>
          <a:stretch>
            <a:fillRect/>
          </a:stretch>
        </p:blipFill>
        <p:spPr>
          <a:xfrm>
            <a:off x="4505597" y="3057237"/>
            <a:ext cx="3670471" cy="1413163"/>
          </a:xfrm>
          <a:prstGeom prst="rect">
            <a:avLst/>
          </a:prstGeom>
        </p:spPr>
      </p:pic>
      <p:pic>
        <p:nvPicPr>
          <p:cNvPr id="7" name="Picture 6"/>
          <p:cNvPicPr>
            <a:picLocks noChangeAspect="1"/>
          </p:cNvPicPr>
          <p:nvPr/>
        </p:nvPicPr>
        <p:blipFill>
          <a:blip r:embed="rId7"/>
          <a:stretch>
            <a:fillRect/>
          </a:stretch>
        </p:blipFill>
        <p:spPr>
          <a:xfrm>
            <a:off x="7694697" y="4184072"/>
            <a:ext cx="4497303" cy="2496634"/>
          </a:xfrm>
          <a:prstGeom prst="rect">
            <a:avLst/>
          </a:prstGeom>
        </p:spPr>
      </p:pic>
      <p:pic>
        <p:nvPicPr>
          <p:cNvPr id="8" name="Picture 7"/>
          <p:cNvPicPr>
            <a:picLocks noChangeAspect="1"/>
          </p:cNvPicPr>
          <p:nvPr/>
        </p:nvPicPr>
        <p:blipFill>
          <a:blip r:embed="rId8"/>
          <a:stretch>
            <a:fillRect/>
          </a:stretch>
        </p:blipFill>
        <p:spPr>
          <a:xfrm>
            <a:off x="0" y="3365549"/>
            <a:ext cx="4350681" cy="2942888"/>
          </a:xfrm>
          <a:prstGeom prst="rect">
            <a:avLst/>
          </a:prstGeom>
        </p:spPr>
      </p:pic>
    </p:spTree>
    <p:extLst>
      <p:ext uri="{BB962C8B-B14F-4D97-AF65-F5344CB8AC3E}">
        <p14:creationId xmlns:p14="http://schemas.microsoft.com/office/powerpoint/2010/main" val="4288356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Views of health professionals advisory panel</a:t>
            </a:r>
          </a:p>
        </p:txBody>
      </p:sp>
      <p:sp>
        <p:nvSpPr>
          <p:cNvPr id="3" name="Content Placeholder 2"/>
          <p:cNvSpPr>
            <a:spLocks noGrp="1"/>
          </p:cNvSpPr>
          <p:nvPr>
            <p:ph idx="1"/>
          </p:nvPr>
        </p:nvSpPr>
        <p:spPr/>
        <p:txBody>
          <a:bodyPr>
            <a:normAutofit/>
          </a:bodyPr>
          <a:lstStyle/>
          <a:p>
            <a:r>
              <a:rPr lang="en-GB" b="1" dirty="0"/>
              <a:t>‘The impact of sitting in silence for a day, week, month or year, you just cannot imagine’ </a:t>
            </a:r>
          </a:p>
          <a:p>
            <a:r>
              <a:rPr lang="en-GB" b="1" dirty="0"/>
              <a:t>‘By stripping children of their dignity you are perpetrating a corrosive culture, it is dehumanising’ </a:t>
            </a:r>
          </a:p>
          <a:p>
            <a:r>
              <a:rPr lang="en-GB" b="1" dirty="0"/>
              <a:t>‘What is the impact of isolation on children with regulation needs, isolation is not a reasonable adjustment’</a:t>
            </a:r>
            <a:endParaRPr lang="en-GB" dirty="0"/>
          </a:p>
          <a:p>
            <a:r>
              <a:rPr lang="en-GB" b="1" dirty="0"/>
              <a:t>‘Why are the children contained on school premises if they have not been taught?’ </a:t>
            </a:r>
            <a:endParaRPr lang="en-GB" dirty="0"/>
          </a:p>
        </p:txBody>
      </p:sp>
    </p:spTree>
    <p:extLst>
      <p:ext uri="{BB962C8B-B14F-4D97-AF65-F5344CB8AC3E}">
        <p14:creationId xmlns:p14="http://schemas.microsoft.com/office/powerpoint/2010/main" val="2566570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834" y="536864"/>
            <a:ext cx="5467350" cy="1295400"/>
          </a:xfrm>
          <a:prstGeom prst="rect">
            <a:avLst/>
          </a:prstGeom>
        </p:spPr>
      </p:pic>
      <p:pic>
        <p:nvPicPr>
          <p:cNvPr id="5" name="Picture 4"/>
          <p:cNvPicPr>
            <a:picLocks noChangeAspect="1"/>
          </p:cNvPicPr>
          <p:nvPr/>
        </p:nvPicPr>
        <p:blipFill>
          <a:blip r:embed="rId3"/>
          <a:stretch>
            <a:fillRect/>
          </a:stretch>
        </p:blipFill>
        <p:spPr>
          <a:xfrm>
            <a:off x="5828434" y="260639"/>
            <a:ext cx="5505450" cy="1571625"/>
          </a:xfrm>
          <a:prstGeom prst="rect">
            <a:avLst/>
          </a:prstGeom>
        </p:spPr>
      </p:pic>
      <p:sp>
        <p:nvSpPr>
          <p:cNvPr id="6" name="TextBox 5"/>
          <p:cNvSpPr txBox="1"/>
          <p:nvPr/>
        </p:nvSpPr>
        <p:spPr>
          <a:xfrm>
            <a:off x="138834" y="85344"/>
            <a:ext cx="5311774" cy="369332"/>
          </a:xfrm>
          <a:prstGeom prst="rect">
            <a:avLst/>
          </a:prstGeom>
          <a:noFill/>
          <a:ln>
            <a:solidFill>
              <a:srgbClr val="002060"/>
            </a:solidFill>
          </a:ln>
        </p:spPr>
        <p:txBody>
          <a:bodyPr wrap="square" rtlCol="0">
            <a:spAutoFit/>
          </a:bodyPr>
          <a:lstStyle/>
          <a:p>
            <a:r>
              <a:rPr lang="en-GB" dirty="0"/>
              <a:t>From the advisory group of children and young people </a:t>
            </a:r>
          </a:p>
        </p:txBody>
      </p:sp>
      <p:pic>
        <p:nvPicPr>
          <p:cNvPr id="8" name="Picture 7"/>
          <p:cNvPicPr>
            <a:picLocks noChangeAspect="1"/>
          </p:cNvPicPr>
          <p:nvPr/>
        </p:nvPicPr>
        <p:blipFill>
          <a:blip r:embed="rId4"/>
          <a:stretch>
            <a:fillRect/>
          </a:stretch>
        </p:blipFill>
        <p:spPr>
          <a:xfrm>
            <a:off x="138834" y="2568863"/>
            <a:ext cx="5172075" cy="1533525"/>
          </a:xfrm>
          <a:prstGeom prst="rect">
            <a:avLst/>
          </a:prstGeom>
        </p:spPr>
      </p:pic>
      <p:sp>
        <p:nvSpPr>
          <p:cNvPr id="9" name="TextBox 8"/>
          <p:cNvSpPr txBox="1"/>
          <p:nvPr/>
        </p:nvSpPr>
        <p:spPr>
          <a:xfrm>
            <a:off x="138834" y="2094253"/>
            <a:ext cx="5311774" cy="369332"/>
          </a:xfrm>
          <a:prstGeom prst="rect">
            <a:avLst/>
          </a:prstGeom>
          <a:noFill/>
          <a:ln>
            <a:solidFill>
              <a:srgbClr val="002060"/>
            </a:solidFill>
          </a:ln>
        </p:spPr>
        <p:txBody>
          <a:bodyPr wrap="square" rtlCol="0">
            <a:spAutoFit/>
          </a:bodyPr>
          <a:lstStyle/>
          <a:p>
            <a:r>
              <a:rPr lang="en-GB" dirty="0"/>
              <a:t>Some of my recommendations</a:t>
            </a:r>
          </a:p>
        </p:txBody>
      </p:sp>
      <p:pic>
        <p:nvPicPr>
          <p:cNvPr id="10" name="Picture 9"/>
          <p:cNvPicPr>
            <a:picLocks noChangeAspect="1"/>
          </p:cNvPicPr>
          <p:nvPr/>
        </p:nvPicPr>
        <p:blipFill>
          <a:blip r:embed="rId5"/>
          <a:stretch>
            <a:fillRect/>
          </a:stretch>
        </p:blipFill>
        <p:spPr>
          <a:xfrm>
            <a:off x="5866534" y="3116118"/>
            <a:ext cx="5467350" cy="2838450"/>
          </a:xfrm>
          <a:prstGeom prst="rect">
            <a:avLst/>
          </a:prstGeom>
        </p:spPr>
      </p:pic>
      <p:pic>
        <p:nvPicPr>
          <p:cNvPr id="11" name="Picture 10"/>
          <p:cNvPicPr>
            <a:picLocks noChangeAspect="1"/>
          </p:cNvPicPr>
          <p:nvPr/>
        </p:nvPicPr>
        <p:blipFill>
          <a:blip r:embed="rId6"/>
          <a:stretch>
            <a:fillRect/>
          </a:stretch>
        </p:blipFill>
        <p:spPr>
          <a:xfrm>
            <a:off x="138834" y="4337339"/>
            <a:ext cx="5467350" cy="1619250"/>
          </a:xfrm>
          <a:prstGeom prst="rect">
            <a:avLst/>
          </a:prstGeom>
        </p:spPr>
      </p:pic>
    </p:spTree>
    <p:extLst>
      <p:ext uri="{BB962C8B-B14F-4D97-AF65-F5344CB8AC3E}">
        <p14:creationId xmlns:p14="http://schemas.microsoft.com/office/powerpoint/2010/main" val="562590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1475" y="547687"/>
            <a:ext cx="11449050" cy="5762625"/>
          </a:xfrm>
          <a:prstGeom prst="rect">
            <a:avLst/>
          </a:prstGeom>
        </p:spPr>
      </p:pic>
    </p:spTree>
    <p:extLst>
      <p:ext uri="{BB962C8B-B14F-4D97-AF65-F5344CB8AC3E}">
        <p14:creationId xmlns:p14="http://schemas.microsoft.com/office/powerpoint/2010/main" val="209272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Agenda and Housekeeping</a:t>
            </a:r>
          </a:p>
        </p:txBody>
      </p:sp>
      <p:sp>
        <p:nvSpPr>
          <p:cNvPr id="3" name="Content Placeholder 2"/>
          <p:cNvSpPr>
            <a:spLocks noGrp="1"/>
          </p:cNvSpPr>
          <p:nvPr>
            <p:ph idx="1"/>
          </p:nvPr>
        </p:nvSpPr>
        <p:spPr>
          <a:xfrm>
            <a:off x="838200" y="1853334"/>
            <a:ext cx="10515600" cy="4351338"/>
          </a:xfrm>
        </p:spPr>
        <p:txBody>
          <a:bodyPr>
            <a:normAutofit lnSpcReduction="10000"/>
          </a:bodyPr>
          <a:lstStyle/>
          <a:p>
            <a:r>
              <a:rPr lang="en-GB" dirty="0">
                <a:hlinkClick r:id="rId2" action="ppaction://hlinkfile"/>
              </a:rPr>
              <a:t>My child, my life, my family agenda</a:t>
            </a:r>
            <a:endParaRPr lang="en-GB" dirty="0"/>
          </a:p>
          <a:p>
            <a:endParaRPr lang="en-GB" dirty="0"/>
          </a:p>
          <a:p>
            <a:pPr marL="0" indent="0">
              <a:buNone/>
            </a:pPr>
            <a:r>
              <a:rPr lang="en-GB" b="1" dirty="0"/>
              <a:t>Please</a:t>
            </a:r>
          </a:p>
          <a:p>
            <a:r>
              <a:rPr lang="en-GB" dirty="0"/>
              <a:t>Take as many breaks as you need</a:t>
            </a:r>
          </a:p>
          <a:p>
            <a:r>
              <a:rPr lang="en-GB" dirty="0"/>
              <a:t>Use the chat box to make comments and ask questions</a:t>
            </a:r>
          </a:p>
          <a:p>
            <a:r>
              <a:rPr lang="en-GB" dirty="0"/>
              <a:t>Mute your microphones when you are not speaking</a:t>
            </a:r>
          </a:p>
          <a:p>
            <a:r>
              <a:rPr lang="en-GB" dirty="0"/>
              <a:t>Enjoy the day</a:t>
            </a:r>
          </a:p>
          <a:p>
            <a:r>
              <a:rPr lang="en-GB" dirty="0"/>
              <a:t>Tweet @</a:t>
            </a:r>
            <a:r>
              <a:rPr lang="en-GB" dirty="0" err="1"/>
              <a:t>ACEnetworkNE</a:t>
            </a:r>
            <a:r>
              <a:rPr lang="en-GB" dirty="0"/>
              <a:t> @</a:t>
            </a:r>
            <a:r>
              <a:rPr lang="en-GB" dirty="0" err="1"/>
              <a:t>sunderlanduni</a:t>
            </a:r>
            <a:r>
              <a:rPr lang="en-GB" dirty="0"/>
              <a:t> @</a:t>
            </a:r>
            <a:r>
              <a:rPr lang="en-GB" dirty="0" err="1"/>
              <a:t>blogsenco</a:t>
            </a:r>
            <a:r>
              <a:rPr lang="en-GB" dirty="0"/>
              <a:t> @</a:t>
            </a:r>
            <a:r>
              <a:rPr lang="en-GB" dirty="0" err="1"/>
              <a:t>ruthcoaching</a:t>
            </a:r>
            <a:r>
              <a:rPr lang="en-GB" dirty="0"/>
              <a:t> @</a:t>
            </a:r>
            <a:r>
              <a:rPr lang="en-GB" dirty="0" err="1"/>
              <a:t>CEL_and_T</a:t>
            </a:r>
            <a:r>
              <a:rPr lang="en-GB" dirty="0"/>
              <a:t> @</a:t>
            </a:r>
            <a:r>
              <a:rPr lang="en-GB" dirty="0" err="1"/>
              <a:t>Mr_Al_Coates</a:t>
            </a:r>
            <a:r>
              <a:rPr lang="en-GB" dirty="0"/>
              <a:t> @</a:t>
            </a:r>
            <a:r>
              <a:rPr lang="en-GB" dirty="0" err="1"/>
              <a:t>YvonneNewbold</a:t>
            </a:r>
            <a:r>
              <a:rPr lang="en-GB" dirty="0"/>
              <a:t> @</a:t>
            </a:r>
            <a:r>
              <a:rPr lang="en-GB" dirty="0" err="1"/>
              <a:t>ElaineAmy</a:t>
            </a:r>
            <a:r>
              <a:rPr lang="en-GB" dirty="0"/>
              <a:t>_</a:t>
            </a:r>
          </a:p>
        </p:txBody>
      </p:sp>
    </p:spTree>
    <p:extLst>
      <p:ext uri="{BB962C8B-B14F-4D97-AF65-F5344CB8AC3E}">
        <p14:creationId xmlns:p14="http://schemas.microsoft.com/office/powerpoint/2010/main" val="3791576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alibri" panose="020F0502020204030204" pitchFamily="34" charset="0"/>
                <a:cs typeface="Calibri" panose="020F0502020204030204" pitchFamily="34" charset="0"/>
              </a:rPr>
              <a:t>References </a:t>
            </a:r>
          </a:p>
        </p:txBody>
      </p:sp>
      <p:sp>
        <p:nvSpPr>
          <p:cNvPr id="3" name="Content Placeholder 2"/>
          <p:cNvSpPr>
            <a:spLocks noGrp="1"/>
          </p:cNvSpPr>
          <p:nvPr>
            <p:ph idx="1"/>
          </p:nvPr>
        </p:nvSpPr>
        <p:spPr/>
        <p:txBody>
          <a:bodyPr/>
          <a:lstStyle/>
          <a:p>
            <a:pPr marL="0" indent="0">
              <a:buNone/>
            </a:pPr>
            <a:r>
              <a:rPr lang="en-GB" dirty="0"/>
              <a:t>Martin-Denham, S. (2020) </a:t>
            </a:r>
            <a:r>
              <a:rPr lang="en-GB" i="1" dirty="0"/>
              <a:t>An investigation into the perceived enablers and barriers to mainstream schooling: The voices of children excluded from school, their caregivers and professionals. </a:t>
            </a:r>
            <a:r>
              <a:rPr lang="en-GB" dirty="0"/>
              <a:t>Sunderland: University of Sunderland. </a:t>
            </a:r>
            <a:r>
              <a:rPr lang="en-GB" u="sng" dirty="0">
                <a:hlinkClick r:id="rId2"/>
              </a:rPr>
              <a:t>https://sure.sunderland.ac.uk/id/eprint/11941/</a:t>
            </a:r>
            <a:r>
              <a:rPr lang="en-GB" dirty="0"/>
              <a:t> </a:t>
            </a:r>
          </a:p>
          <a:p>
            <a:pPr marL="0" indent="0">
              <a:buNone/>
            </a:pPr>
            <a:endParaRPr lang="en-GB" dirty="0"/>
          </a:p>
          <a:p>
            <a:pPr marL="0" indent="0">
              <a:buNone/>
            </a:pPr>
            <a:r>
              <a:rPr lang="en-GB" dirty="0"/>
              <a:t>Martin-Denham, S. and Donaghue, J. (2020) </a:t>
            </a:r>
            <a:r>
              <a:rPr lang="en-GB" i="1" dirty="0"/>
              <a:t>A review of fixed-period and permanent exclusions in children with SEN designation in the City of Sunderland. </a:t>
            </a:r>
            <a:r>
              <a:rPr lang="en-GB" dirty="0"/>
              <a:t>London: University of Sunderland. </a:t>
            </a:r>
            <a:r>
              <a:rPr lang="en-GB" dirty="0">
                <a:hlinkClick r:id="rId3"/>
              </a:rPr>
              <a:t>http://sure.sunderland.ac.uk/id/eprint/11940</a:t>
            </a:r>
            <a:endParaRPr lang="en-GB" dirty="0"/>
          </a:p>
          <a:p>
            <a:pPr marL="0" indent="0">
              <a:buNone/>
            </a:pPr>
            <a:endParaRPr lang="en-GB" dirty="0"/>
          </a:p>
        </p:txBody>
      </p:sp>
    </p:spTree>
    <p:extLst>
      <p:ext uri="{BB962C8B-B14F-4D97-AF65-F5344CB8AC3E}">
        <p14:creationId xmlns:p14="http://schemas.microsoft.com/office/powerpoint/2010/main" val="1917885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Break time</a:t>
            </a:r>
          </a:p>
        </p:txBody>
      </p:sp>
      <p:sp>
        <p:nvSpPr>
          <p:cNvPr id="3" name="Content Placeholder 2"/>
          <p:cNvSpPr>
            <a:spLocks noGrp="1"/>
          </p:cNvSpPr>
          <p:nvPr>
            <p:ph idx="1"/>
          </p:nvPr>
        </p:nvSpPr>
        <p:spPr/>
        <p:txBody>
          <a:bodyPr/>
          <a:lstStyle/>
          <a:p>
            <a:pPr marL="0" indent="0">
              <a:buNone/>
            </a:pPr>
            <a:r>
              <a:rPr lang="en-GB" dirty="0"/>
              <a:t>Next Yvonne Newbold</a:t>
            </a:r>
          </a:p>
          <a:p>
            <a:pPr marL="0" indent="0">
              <a:buNone/>
            </a:pPr>
            <a:r>
              <a:rPr lang="en-GB" dirty="0"/>
              <a:t>10:30-11:20: Supporting children with SEND and complex behaviours</a:t>
            </a:r>
          </a:p>
          <a:p>
            <a:pPr marL="0" indent="0">
              <a:buNone/>
            </a:pPr>
            <a:endParaRPr lang="en-GB" dirty="0"/>
          </a:p>
        </p:txBody>
      </p:sp>
    </p:spTree>
    <p:extLst>
      <p:ext uri="{BB962C8B-B14F-4D97-AF65-F5344CB8AC3E}">
        <p14:creationId xmlns:p14="http://schemas.microsoft.com/office/powerpoint/2010/main" val="4049571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Sarah Martin-Denham: </a:t>
            </a:r>
            <a:r>
              <a:rPr lang="en-GB" dirty="0"/>
              <a:t>Managed moves that create a sense of belonging (3:15-4pm)</a:t>
            </a:r>
          </a:p>
        </p:txBody>
      </p:sp>
      <p:sp>
        <p:nvSpPr>
          <p:cNvPr id="3" name="Content Placeholder 2"/>
          <p:cNvSpPr>
            <a:spLocks noGrp="1"/>
          </p:cNvSpPr>
          <p:nvPr>
            <p:ph idx="1"/>
          </p:nvPr>
        </p:nvSpPr>
        <p:spPr/>
        <p:txBody>
          <a:bodyPr/>
          <a:lstStyle/>
          <a:p>
            <a:r>
              <a:rPr lang="en-GB" dirty="0">
                <a:hlinkClick r:id="rId2"/>
              </a:rPr>
              <a:t>The publication</a:t>
            </a:r>
            <a:endParaRPr lang="en-GB" dirty="0"/>
          </a:p>
        </p:txBody>
      </p:sp>
    </p:spTree>
    <p:extLst>
      <p:ext uri="{BB962C8B-B14F-4D97-AF65-F5344CB8AC3E}">
        <p14:creationId xmlns:p14="http://schemas.microsoft.com/office/powerpoint/2010/main" val="434284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5018" y="286327"/>
            <a:ext cx="11360226" cy="5078313"/>
          </a:xfrm>
          <a:prstGeom prst="rect">
            <a:avLst/>
          </a:prstGeom>
          <a:noFill/>
          <a:ln>
            <a:solidFill>
              <a:schemeClr val="accent2"/>
            </a:solidFill>
          </a:ln>
        </p:spPr>
        <p:txBody>
          <a:bodyPr wrap="none" rtlCol="0">
            <a:spAutoFit/>
          </a:bodyPr>
          <a:lstStyle/>
          <a:p>
            <a:r>
              <a:rPr lang="en-GB" dirty="0"/>
              <a:t>KS2-4 children’s views on </a:t>
            </a:r>
            <a:r>
              <a:rPr lang="en-GB" b="1" i="1" dirty="0">
                <a:solidFill>
                  <a:schemeClr val="accent2"/>
                </a:solidFill>
              </a:rPr>
              <a:t>Why the managed move failed</a:t>
            </a:r>
            <a:endParaRPr lang="en-GB" dirty="0"/>
          </a:p>
          <a:p>
            <a:endParaRPr lang="en-GB" dirty="0"/>
          </a:p>
          <a:p>
            <a:endParaRPr lang="en-GB" dirty="0"/>
          </a:p>
          <a:p>
            <a:pPr marL="285750" indent="-285750">
              <a:buFont typeface="Arial" panose="020B0604020202020204" pitchFamily="34" charset="0"/>
              <a:buChar char="•"/>
            </a:pPr>
            <a:r>
              <a:rPr lang="en-GB" b="1" dirty="0"/>
              <a:t>‘You don’t get very many chances. I was actually quite good in that school… I got a point for laughing, </a:t>
            </a:r>
          </a:p>
          <a:p>
            <a:r>
              <a:rPr lang="en-GB" b="1" dirty="0"/>
              <a:t>so that is why I was kicked out’</a:t>
            </a:r>
          </a:p>
          <a:p>
            <a:endParaRPr lang="en-GB" b="1" dirty="0"/>
          </a:p>
          <a:p>
            <a:pPr marL="285750" indent="-285750">
              <a:buFont typeface="Arial" panose="020B0604020202020204" pitchFamily="34" charset="0"/>
              <a:buChar char="•"/>
            </a:pPr>
            <a:r>
              <a:rPr lang="en-GB" b="1" dirty="0"/>
              <a:t>‘I was meant to have 6 behaviour points, I had 10’</a:t>
            </a:r>
          </a:p>
          <a:p>
            <a:endParaRPr lang="en-GB" b="1" dirty="0"/>
          </a:p>
          <a:p>
            <a:pPr marL="285750" indent="-285750">
              <a:buFont typeface="Arial" panose="020B0604020202020204" pitchFamily="34" charset="0"/>
              <a:buChar char="•"/>
            </a:pPr>
            <a:r>
              <a:rPr lang="en-GB" b="1" dirty="0"/>
              <a:t>‘Going from being naughty, to a behaviour school, back to a normal school in twelve weeks, how do they </a:t>
            </a:r>
          </a:p>
          <a:p>
            <a:r>
              <a:rPr lang="en-GB" b="1" dirty="0"/>
              <a:t>expect me to only get six behaviour points’</a:t>
            </a:r>
          </a:p>
          <a:p>
            <a:endParaRPr lang="en-GB" b="1" dirty="0"/>
          </a:p>
          <a:p>
            <a:pPr marL="285750" indent="-285750">
              <a:buFont typeface="Arial" panose="020B0604020202020204" pitchFamily="34" charset="0"/>
              <a:buChar char="•"/>
            </a:pPr>
            <a:r>
              <a:rPr lang="en-GB" b="1" dirty="0"/>
              <a:t>‘another child told me to fuck off, saying he was going to do me, the teacher sent him out, then she started </a:t>
            </a:r>
          </a:p>
          <a:p>
            <a:r>
              <a:rPr lang="en-GB" b="1" dirty="0"/>
              <a:t>screaming at me so I flipped the table, I said sorry and picked it up straight away’</a:t>
            </a:r>
          </a:p>
          <a:p>
            <a:endParaRPr lang="en-GB" b="1" dirty="0"/>
          </a:p>
          <a:p>
            <a:pPr marL="285750" indent="-285750">
              <a:buFont typeface="Arial" panose="020B0604020202020204" pitchFamily="34" charset="0"/>
              <a:buChar char="•"/>
            </a:pPr>
            <a:r>
              <a:rPr lang="en-GB" b="1" dirty="0"/>
              <a:t> ‘I had a death, as you can understand I didn’t bother with school. I felt like I coped but I went into school, just </a:t>
            </a:r>
          </a:p>
          <a:p>
            <a:r>
              <a:rPr lang="en-GB" b="1" dirty="0"/>
              <a:t>cried my eyes out, I just blew up at a member of staff, he was shouting ‘go to your classroom’ they didn’t understand </a:t>
            </a:r>
          </a:p>
          <a:p>
            <a:r>
              <a:rPr lang="en-GB" b="1" dirty="0"/>
              <a:t>what was going on in my head’</a:t>
            </a:r>
            <a:endParaRPr lang="en-GB" dirty="0"/>
          </a:p>
          <a:p>
            <a:endParaRPr lang="en-GB" dirty="0"/>
          </a:p>
        </p:txBody>
      </p:sp>
    </p:spTree>
    <p:extLst>
      <p:ext uri="{BB962C8B-B14F-4D97-AF65-F5344CB8AC3E}">
        <p14:creationId xmlns:p14="http://schemas.microsoft.com/office/powerpoint/2010/main" val="3283694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7" y="267856"/>
            <a:ext cx="11536218" cy="3693319"/>
          </a:xfrm>
          <a:prstGeom prst="rect">
            <a:avLst/>
          </a:prstGeom>
        </p:spPr>
        <p:txBody>
          <a:bodyPr wrap="square">
            <a:spAutoFit/>
          </a:bodyPr>
          <a:lstStyle/>
          <a:p>
            <a:r>
              <a:rPr lang="en-GB" dirty="0">
                <a:solidFill>
                  <a:srgbClr val="1B1B1A"/>
                </a:solidFill>
                <a:latin typeface="Proxima Nova"/>
              </a:rPr>
              <a:t>The findings support the idea that children have a basic psychological need for a sense of belonging in a social group and this increases as the child progresses with age (Maslow, 1943; 1954; 1970). </a:t>
            </a:r>
          </a:p>
          <a:p>
            <a:endParaRPr lang="en-GB" dirty="0">
              <a:solidFill>
                <a:srgbClr val="1B1B1A"/>
              </a:solidFill>
              <a:latin typeface="Proxima Nova"/>
            </a:endParaRPr>
          </a:p>
          <a:p>
            <a:r>
              <a:rPr lang="en-GB" dirty="0">
                <a:solidFill>
                  <a:srgbClr val="1B1B1A"/>
                </a:solidFill>
                <a:latin typeface="Proxima Nova"/>
              </a:rPr>
              <a:t>Some of the reasons for failed managed moves appear to be due to seeking this sense of belonging, to forming and maintaining strong interpersonal relationships and seeking approval from peers which often appear as negative behaviours as discussed by </a:t>
            </a:r>
            <a:r>
              <a:rPr lang="en-GB" dirty="0" err="1">
                <a:solidFill>
                  <a:srgbClr val="1B1B1A"/>
                </a:solidFill>
                <a:latin typeface="Proxima Nova"/>
              </a:rPr>
              <a:t>Baumeister</a:t>
            </a:r>
            <a:r>
              <a:rPr lang="en-GB" dirty="0">
                <a:solidFill>
                  <a:srgbClr val="1B1B1A"/>
                </a:solidFill>
                <a:latin typeface="Proxima Nova"/>
              </a:rPr>
              <a:t> and Leary (1995). </a:t>
            </a:r>
          </a:p>
          <a:p>
            <a:endParaRPr lang="en-GB" dirty="0">
              <a:solidFill>
                <a:srgbClr val="1B1B1A"/>
              </a:solidFill>
              <a:latin typeface="Proxima Nova"/>
            </a:endParaRPr>
          </a:p>
          <a:p>
            <a:r>
              <a:rPr lang="en-GB" dirty="0">
                <a:solidFill>
                  <a:srgbClr val="1B1B1A"/>
                </a:solidFill>
                <a:latin typeface="Proxima Nova"/>
              </a:rPr>
              <a:t>An example would be ‘we got caught smoking’ and ‘I got in with the wrong crowd’. The move failed for the behaviour of smoking, but the child may have been smoking with others to be accepted as part of a new social group and to feel connected with others already established in school (Craig, 2015). </a:t>
            </a:r>
          </a:p>
          <a:p>
            <a:endParaRPr lang="en-GB" dirty="0">
              <a:solidFill>
                <a:srgbClr val="1B1B1A"/>
              </a:solidFill>
              <a:latin typeface="Proxima Nova"/>
            </a:endParaRPr>
          </a:p>
          <a:p>
            <a:pPr marL="285750" indent="-285750">
              <a:buFont typeface="Arial" panose="020B0604020202020204" pitchFamily="34" charset="0"/>
              <a:buChar char="•"/>
            </a:pPr>
            <a:r>
              <a:rPr lang="en-GB" b="1" dirty="0"/>
              <a:t>‘when I arrived I met the isolation staff, they said this is where you will be sitting, that was basically it, everyday... I was put straight into isolation, I just had to sit there and do nothing, not talk and not move’. </a:t>
            </a:r>
            <a:endParaRPr lang="en-GB" dirty="0"/>
          </a:p>
        </p:txBody>
      </p:sp>
    </p:spTree>
    <p:extLst>
      <p:ext uri="{BB962C8B-B14F-4D97-AF65-F5344CB8AC3E}">
        <p14:creationId xmlns:p14="http://schemas.microsoft.com/office/powerpoint/2010/main" val="805579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4837" y="285750"/>
            <a:ext cx="10982325" cy="6286500"/>
          </a:xfrm>
          <a:prstGeom prst="rect">
            <a:avLst/>
          </a:prstGeom>
        </p:spPr>
      </p:pic>
    </p:spTree>
    <p:extLst>
      <p:ext uri="{BB962C8B-B14F-4D97-AF65-F5344CB8AC3E}">
        <p14:creationId xmlns:p14="http://schemas.microsoft.com/office/powerpoint/2010/main" val="452493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KS4 Caregivers, why the MM failed…</a:t>
            </a:r>
          </a:p>
        </p:txBody>
      </p:sp>
      <p:sp>
        <p:nvSpPr>
          <p:cNvPr id="3" name="Content Placeholder 2"/>
          <p:cNvSpPr>
            <a:spLocks noGrp="1"/>
          </p:cNvSpPr>
          <p:nvPr>
            <p:ph idx="1"/>
          </p:nvPr>
        </p:nvSpPr>
        <p:spPr/>
        <p:txBody>
          <a:bodyPr/>
          <a:lstStyle/>
          <a:p>
            <a:pPr marL="0" indent="0">
              <a:buNone/>
            </a:pPr>
            <a:r>
              <a:rPr lang="en-GB" sz="2000" dirty="0">
                <a:solidFill>
                  <a:schemeClr val="accent2"/>
                </a:solidFill>
              </a:rPr>
              <a:t>Why it failed</a:t>
            </a:r>
          </a:p>
          <a:p>
            <a:r>
              <a:rPr lang="en-GB" sz="2000" dirty="0"/>
              <a:t>‘My eldest child went on a managed move but the root of the problem was not recognised or supported. How is anything going to change? </a:t>
            </a:r>
          </a:p>
          <a:p>
            <a:r>
              <a:rPr lang="en-GB" sz="2000" dirty="0"/>
              <a:t>‘I just think it stems from the primary school setting, where his confidence was shattered. He has very low self-esteem. He’s got no confidence in himself. If you ask him what he can do, he will say nothing. If you ask him to write, he’ll say he can’t, and he says he can’t read’</a:t>
            </a:r>
          </a:p>
          <a:p>
            <a:pPr marL="0" indent="0">
              <a:buNone/>
            </a:pPr>
            <a:r>
              <a:rPr lang="en-GB" sz="2000" dirty="0">
                <a:solidFill>
                  <a:schemeClr val="accent2"/>
                </a:solidFill>
              </a:rPr>
              <a:t>The positives</a:t>
            </a:r>
          </a:p>
          <a:p>
            <a:r>
              <a:rPr lang="en-GB" sz="2000" dirty="0"/>
              <a:t>‘We did get more support from the second school’ </a:t>
            </a:r>
          </a:p>
          <a:p>
            <a:r>
              <a:rPr lang="en-GB" sz="2000" dirty="0"/>
              <a:t>‘In the end, the managed move school realised what I had said all along that he was Dyslexic. They did a test’. 	</a:t>
            </a:r>
          </a:p>
          <a:p>
            <a:endParaRPr lang="en-GB" dirty="0"/>
          </a:p>
        </p:txBody>
      </p:sp>
    </p:spTree>
    <p:extLst>
      <p:ext uri="{BB962C8B-B14F-4D97-AF65-F5344CB8AC3E}">
        <p14:creationId xmlns:p14="http://schemas.microsoft.com/office/powerpoint/2010/main" val="1626157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564650" y="355700"/>
            <a:ext cx="4878300" cy="16965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a:t>The Managed Move Model</a:t>
            </a:r>
            <a:endParaRPr/>
          </a:p>
        </p:txBody>
      </p:sp>
      <p:sp>
        <p:nvSpPr>
          <p:cNvPr id="114" name="Google Shape;114;p16"/>
          <p:cNvSpPr txBox="1">
            <a:spLocks noGrp="1"/>
          </p:cNvSpPr>
          <p:nvPr>
            <p:ph type="body" idx="1"/>
          </p:nvPr>
        </p:nvSpPr>
        <p:spPr>
          <a:xfrm>
            <a:off x="564650" y="2424350"/>
            <a:ext cx="4878300" cy="37524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None/>
            </a:pPr>
            <a:r>
              <a:rPr lang="en-GB" sz="1400" b="1"/>
              <a:t>Reference </a:t>
            </a:r>
            <a:endParaRPr sz="1400" b="1"/>
          </a:p>
          <a:p>
            <a:pPr marL="0" lvl="0" indent="0" algn="l" rtl="0">
              <a:spcBef>
                <a:spcPts val="1000"/>
              </a:spcBef>
              <a:spcAft>
                <a:spcPts val="0"/>
              </a:spcAft>
              <a:buNone/>
            </a:pPr>
            <a:r>
              <a:rPr lang="en-GB" sz="1400"/>
              <a:t>Martin-Denham, S. (2020) </a:t>
            </a:r>
            <a:r>
              <a:rPr lang="en-GB" sz="1400" i="1"/>
              <a:t>‘The enablers and barriers to successful managed moves: The voice of children, caregivers and professionals.’ </a:t>
            </a:r>
            <a:r>
              <a:rPr lang="en-GB" sz="1400"/>
              <a:t>Sunderland: University of Sunderland. </a:t>
            </a:r>
            <a:endParaRPr/>
          </a:p>
        </p:txBody>
      </p:sp>
      <p:pic>
        <p:nvPicPr>
          <p:cNvPr id="115" name="Google Shape;115;p16"/>
          <p:cNvPicPr preferRelativeResize="0"/>
          <p:nvPr/>
        </p:nvPicPr>
        <p:blipFill rotWithShape="1">
          <a:blip r:embed="rId3">
            <a:alphaModFix/>
          </a:blip>
          <a:srcRect b="2884"/>
          <a:stretch/>
        </p:blipFill>
        <p:spPr>
          <a:xfrm>
            <a:off x="5931900" y="228600"/>
            <a:ext cx="6260101" cy="6659901"/>
          </a:xfrm>
          <a:prstGeom prst="rect">
            <a:avLst/>
          </a:prstGeom>
          <a:noFill/>
          <a:ln>
            <a:noFill/>
          </a:ln>
        </p:spPr>
      </p:pic>
      <p:sp>
        <p:nvSpPr>
          <p:cNvPr id="116" name="Google Shape;116;p16"/>
          <p:cNvSpPr/>
          <p:nvPr/>
        </p:nvSpPr>
        <p:spPr>
          <a:xfrm>
            <a:off x="0" y="0"/>
            <a:ext cx="12192000" cy="359700"/>
          </a:xfrm>
          <a:prstGeom prst="rect">
            <a:avLst/>
          </a:prstGeom>
          <a:solidFill>
            <a:srgbClr val="011A44"/>
          </a:solidFill>
          <a:ln w="9525" cap="flat" cmpd="sng">
            <a:solidFill>
              <a:srgbClr val="011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695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563" y="477116"/>
            <a:ext cx="10515600" cy="4351338"/>
          </a:xfrm>
        </p:spPr>
        <p:txBody>
          <a:bodyPr>
            <a:normAutofit/>
          </a:bodyPr>
          <a:lstStyle/>
          <a:p>
            <a:pPr marL="0" indent="0">
              <a:buNone/>
            </a:pPr>
            <a:r>
              <a:rPr lang="en-GB" sz="1600" dirty="0"/>
              <a:t>References</a:t>
            </a:r>
          </a:p>
          <a:p>
            <a:pPr marL="0" indent="0">
              <a:buNone/>
            </a:pPr>
            <a:r>
              <a:rPr lang="en-GB" sz="1600" dirty="0"/>
              <a:t>Martin-Denham, S. (2020) ‘The enablers and barriers to successful managed moves: The voice of children, caregivers and professionals.’ Sunderland: University of Sunderland. </a:t>
            </a:r>
            <a:r>
              <a:rPr lang="en-GB" sz="1600" u="sng" dirty="0">
                <a:hlinkClick r:id="rId2"/>
              </a:rPr>
              <a:t>https://sure.sunderland.ac.uk/id/eprint/11942/</a:t>
            </a:r>
            <a:r>
              <a:rPr lang="en-GB" sz="1600" dirty="0"/>
              <a:t> </a:t>
            </a:r>
          </a:p>
        </p:txBody>
      </p:sp>
    </p:spTree>
    <p:extLst>
      <p:ext uri="{BB962C8B-B14F-4D97-AF65-F5344CB8AC3E}">
        <p14:creationId xmlns:p14="http://schemas.microsoft.com/office/powerpoint/2010/main" val="812818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loan packs</a:t>
            </a:r>
          </a:p>
        </p:txBody>
      </p:sp>
      <p:sp>
        <p:nvSpPr>
          <p:cNvPr id="3" name="Content Placeholder 2"/>
          <p:cNvSpPr>
            <a:spLocks noGrp="1"/>
          </p:cNvSpPr>
          <p:nvPr>
            <p:ph idx="1"/>
          </p:nvPr>
        </p:nvSpPr>
        <p:spPr>
          <a:xfrm>
            <a:off x="745837" y="1526452"/>
            <a:ext cx="10515600" cy="4351338"/>
          </a:xfrm>
        </p:spPr>
        <p:txBody>
          <a:bodyPr/>
          <a:lstStyle/>
          <a:p>
            <a:r>
              <a:rPr lang="en-GB" dirty="0"/>
              <a:t>We are hoping for 20-25, they will</a:t>
            </a:r>
          </a:p>
          <a:p>
            <a:pPr marL="0" indent="0">
              <a:buNone/>
            </a:pPr>
            <a:r>
              <a:rPr lang="en-GB" dirty="0"/>
              <a:t>be across the region…</a:t>
            </a:r>
          </a:p>
        </p:txBody>
      </p:sp>
      <p:pic>
        <p:nvPicPr>
          <p:cNvPr id="4" name="Picture 3"/>
          <p:cNvPicPr>
            <a:picLocks noChangeAspect="1"/>
          </p:cNvPicPr>
          <p:nvPr/>
        </p:nvPicPr>
        <p:blipFill>
          <a:blip r:embed="rId2"/>
          <a:stretch>
            <a:fillRect/>
          </a:stretch>
        </p:blipFill>
        <p:spPr>
          <a:xfrm>
            <a:off x="9600334" y="365125"/>
            <a:ext cx="2190750" cy="3114675"/>
          </a:xfrm>
          <a:prstGeom prst="rect">
            <a:avLst/>
          </a:prstGeom>
        </p:spPr>
      </p:pic>
      <p:pic>
        <p:nvPicPr>
          <p:cNvPr id="5" name="Picture 4"/>
          <p:cNvPicPr>
            <a:picLocks noChangeAspect="1"/>
          </p:cNvPicPr>
          <p:nvPr/>
        </p:nvPicPr>
        <p:blipFill>
          <a:blip r:embed="rId3"/>
          <a:stretch>
            <a:fillRect/>
          </a:stretch>
        </p:blipFill>
        <p:spPr>
          <a:xfrm>
            <a:off x="6363133" y="365125"/>
            <a:ext cx="2181225" cy="3190875"/>
          </a:xfrm>
          <a:prstGeom prst="rect">
            <a:avLst/>
          </a:prstGeom>
        </p:spPr>
      </p:pic>
      <p:pic>
        <p:nvPicPr>
          <p:cNvPr id="6" name="Picture 5"/>
          <p:cNvPicPr>
            <a:picLocks noChangeAspect="1"/>
          </p:cNvPicPr>
          <p:nvPr/>
        </p:nvPicPr>
        <p:blipFill>
          <a:blip r:embed="rId4"/>
          <a:stretch>
            <a:fillRect/>
          </a:stretch>
        </p:blipFill>
        <p:spPr>
          <a:xfrm>
            <a:off x="597621" y="3023177"/>
            <a:ext cx="2314575" cy="3009900"/>
          </a:xfrm>
          <a:prstGeom prst="rect">
            <a:avLst/>
          </a:prstGeom>
        </p:spPr>
      </p:pic>
      <p:pic>
        <p:nvPicPr>
          <p:cNvPr id="7" name="Picture 6"/>
          <p:cNvPicPr>
            <a:picLocks noChangeAspect="1"/>
          </p:cNvPicPr>
          <p:nvPr/>
        </p:nvPicPr>
        <p:blipFill>
          <a:blip r:embed="rId5"/>
          <a:stretch>
            <a:fillRect/>
          </a:stretch>
        </p:blipFill>
        <p:spPr>
          <a:xfrm>
            <a:off x="3465224" y="3161289"/>
            <a:ext cx="2028825" cy="2733675"/>
          </a:xfrm>
          <a:prstGeom prst="rect">
            <a:avLst/>
          </a:prstGeom>
        </p:spPr>
      </p:pic>
      <p:sp>
        <p:nvSpPr>
          <p:cNvPr id="8" name="TextBox 7"/>
          <p:cNvSpPr txBox="1"/>
          <p:nvPr/>
        </p:nvSpPr>
        <p:spPr>
          <a:xfrm>
            <a:off x="5743932" y="4098131"/>
            <a:ext cx="5693162" cy="923330"/>
          </a:xfrm>
          <a:prstGeom prst="rect">
            <a:avLst/>
          </a:prstGeom>
          <a:noFill/>
        </p:spPr>
        <p:txBody>
          <a:bodyPr wrap="none" rtlCol="0">
            <a:spAutoFit/>
          </a:bodyPr>
          <a:lstStyle/>
          <a:p>
            <a:endParaRPr lang="en-GB" dirty="0">
              <a:hlinkClick r:id="rId6"/>
            </a:endParaRPr>
          </a:p>
          <a:p>
            <a:r>
              <a:rPr lang="en-GB" dirty="0">
                <a:hlinkClick r:id="rId6"/>
              </a:rPr>
              <a:t>https://www.sunderland.ac.uk/events/event/behaviour-is-</a:t>
            </a:r>
          </a:p>
          <a:p>
            <a:r>
              <a:rPr lang="en-GB" dirty="0">
                <a:hlinkClick r:id="rId6"/>
              </a:rPr>
              <a:t>language--virtual-international-conference-1014</a:t>
            </a:r>
            <a:endParaRPr lang="en-GB" dirty="0"/>
          </a:p>
        </p:txBody>
      </p:sp>
    </p:spTree>
    <p:extLst>
      <p:ext uri="{BB962C8B-B14F-4D97-AF65-F5344CB8AC3E}">
        <p14:creationId xmlns:p14="http://schemas.microsoft.com/office/powerpoint/2010/main" val="2435892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5"/>
            <a:ext cx="4710024" cy="1325563"/>
          </a:xfrm>
        </p:spPr>
        <p:txBody>
          <a:bodyPr/>
          <a:lstStyle/>
          <a:p>
            <a:r>
              <a:rPr lang="en-GB" dirty="0">
                <a:latin typeface="+mn-lt"/>
              </a:rPr>
              <a:t>Sarah:@</a:t>
            </a:r>
            <a:r>
              <a:rPr lang="en-GB" dirty="0" err="1">
                <a:latin typeface="+mn-lt"/>
              </a:rPr>
              <a:t>blogsenco</a:t>
            </a:r>
            <a:endParaRPr lang="en-GB" dirty="0">
              <a:latin typeface="+mn-lt"/>
            </a:endParaRPr>
          </a:p>
        </p:txBody>
      </p:sp>
      <p:sp>
        <p:nvSpPr>
          <p:cNvPr id="3" name="Content Placeholder 2"/>
          <p:cNvSpPr>
            <a:spLocks noGrp="1"/>
          </p:cNvSpPr>
          <p:nvPr>
            <p:ph idx="1"/>
          </p:nvPr>
        </p:nvSpPr>
        <p:spPr/>
        <p:txBody>
          <a:bodyPr/>
          <a:lstStyle/>
          <a:p>
            <a:pPr fontAlgn="base"/>
            <a:r>
              <a:rPr lang="en-GB" dirty="0"/>
              <a:t>Senior Lecturer and Researcher</a:t>
            </a:r>
          </a:p>
          <a:p>
            <a:pPr fontAlgn="base"/>
            <a:r>
              <a:rPr lang="en-GB" dirty="0"/>
              <a:t>Programme Leader and Tutor NASENCO </a:t>
            </a:r>
          </a:p>
          <a:p>
            <a:pPr fontAlgn="base"/>
            <a:r>
              <a:rPr lang="en-GB" dirty="0"/>
              <a:t>Author of SENCO Handbook and Teaching Children with SEND</a:t>
            </a:r>
            <a:r>
              <a:rPr lang="en-US" dirty="0"/>
              <a:t>​</a:t>
            </a:r>
          </a:p>
          <a:p>
            <a:pPr fontAlgn="base"/>
            <a:r>
              <a:rPr lang="en-GB" dirty="0"/>
              <a:t>Convenor Interdisciplinary Research Network: Adverse Childhood Experiences North East</a:t>
            </a:r>
            <a:r>
              <a:rPr lang="en-US" dirty="0"/>
              <a:t>​</a:t>
            </a:r>
          </a:p>
          <a:p>
            <a:pPr fontAlgn="base"/>
            <a:r>
              <a:rPr lang="en-GB" dirty="0"/>
              <a:t>Chair: Independent SENCO Network</a:t>
            </a:r>
            <a:r>
              <a:rPr lang="en-US" dirty="0"/>
              <a:t>​</a:t>
            </a:r>
          </a:p>
          <a:p>
            <a:pPr fontAlgn="base"/>
            <a:r>
              <a:rPr lang="en-GB" dirty="0"/>
              <a:t>Senior Fellow Higher Education Academy</a:t>
            </a:r>
            <a:r>
              <a:rPr lang="en-US" dirty="0"/>
              <a:t>​</a:t>
            </a:r>
          </a:p>
          <a:p>
            <a:pPr fontAlgn="base"/>
            <a:r>
              <a:rPr lang="en-GB" dirty="0"/>
              <a:t>Vice-Chancellor Teaching Fellow</a:t>
            </a:r>
            <a:endParaRPr lang="en-US" dirty="0"/>
          </a:p>
          <a:p>
            <a:endParaRPr lang="en-GB" dirty="0"/>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DTAK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LxT8G4dR1mW/0/VBbxzSmRopIy2wk5O0g9M9q63wf4G03QGSd5GvbpR8sjrgL7gevvXWV4F+1t451PR7ew8J6VcPa/b4WnvJUYh2jztVAewJDZ+gHc1wYThzBVcUpxprmvfW9l5pbf1oerWznHV6Sozqe6vT89z1DXfiT4H0W5e1vvEVmblPvQwkyuvsQmcfjWIPjX4GMqx/aL/n+I2pAr4st3khuFeJtu09BXoPwp8PX3jHxha6PFvaAjzbuQdIIx1P1PQe5r7CeU0aUHKUnoecox6n2F4U8R6f4msWvdMW5NurbRJLEUDH2z1rK+IHxD8M+CYR/a15vu3XdHZwjdKw9SP4R7nFcT8fPifY/CbwrZ6D4fhgbW7qEpYwNjbbxDgzOO/PQdznPQ18htrV5qmpNfahdz3d9PIXnnmcszk+v+eK58uy2OKk5y0j+LODGYiVKP7tantnxI+LOteMi9nBnTdIyP3CZJl56u3ce3SvfvgYhX4U6ESCC8LPj6uxH6V8g2UkcrW8RUlQwPPf2r7S8H/ZtF+H2lvdSx29vbafHJK7HCooQEk13Z3Tp0MPCnTVlf8AQ8bKKs6uInUqO+n6nJfFbwPPf6pH4k0qFpZ1VVuYU+84HRh68cEewri7TTNavpFgt9LvJH/i/cso/M4A/Guzsfjh4NvdSW3t/tjWzNtF1sGzrjJGc4/D8K9Mt5oriCOeCRZIpFDI6nIYHoRX5TmPCmEzHEuuptX3S/rT8T7zLeLL0fZQany6LXY434b+DX0EyalqLI+oTJsCqcrEnUjPcnAyfauxtp4bmETQSLJGSQGXocHB/lXCfG/xovhPws0NrMBqt+DFbAHmMfxSfgOnuRW18LGD/DnQHXnNjGT9cc/rX0GBw9DBwWFoqyiv6+YY2jiK+HWYV/tSsvkvy6L5nO/EmP8A4qCPcVxJbr1PoTXG3Ue0szgBQPmHWu6+Llu/+hXiOE2qyZPrxj+dectJJGmxiCCCpzyc/wCFetDY9/Kffw0GmOtoxtLqgLHk9s0l1IrRqG455P8AQVFDILe42s2VIxj3pzNA8rRMSi43DPc+9UetZ81xZfljEbZb+IewrPu7iNITcNII1UElm6YHr7Ul7cr5ksI3AjHzZ61w/j67nXSwqGRQc5GcAihuybPRwODdapGN7XPc/gF48i1671Pw023NiBLbODxImcNj6HH5123i3wF4Q8VSebruhWt1PjHnjKS4/wB9SCfzr5Y/Zl1KWD4v6WgZttws0LDPUGMn+aivrfxHpt1qKQrbXAi2MSwJIz78V4eNxk44SValS9o19laX1/Tc+X4nwP8AZObr6vN0+aKd03punt3av8yt4P8ABvhnwjBJF4d0e3sfNx5jrlpHx/ediWP50VuQK0cKIzF2VQCx7nHWivQpq0VpbyPjq9apWm51JOTfVu7f3j68t+PnwrPxCs7S8066itdXsVZYzNny5kPOxiORzyDg9T616lRW9GtOjNTg9UZHyDpX7PnxCuNRWG8h02xgzhrlroOAPUKvJP5V9JfDHwHo3gHQjYabumuJcNd3cg+eZgO/oo7Dt+tdZTZFEkbRnowINdOJx9bELlk9PIbZ+Z3xg8bXXjj4va3q7ykwvdtBaKeiQRkqgH4DJ9yajsGK4+bBA6isXxl4Z1Hwd8RtV8PalCY57O7ePLjhkzlXHqCpBB960YW+TKnntXuZNOydzhxUOaNj1n4Q6Z/wkfiCw00KxkuJlXjnaoPzH8gT+FfU/wC0Bo2qat8Hda03QUdrpYUZIk6uiMpZQB1+UHjvXnP7I3g2SGwPi+7gaKN4jDYhhjfn78n07D8a+hq8/PcQq1b2aekfzOTAYNeym5fb/I/Orw7LcR3cFtGXYt8qIM5d88jH17V91fDqK40H4ZaYNczbSWtmZbgOeYl5bB+gOPwraTQdDj1E6lHo2nLek7jcC2QSZ9d2M5rzP9q7xFNovw1FjayMk+q3K25x/wA8wCz/AMgPxr5pwWHUqjO3hvhuU8xjTUtajS9Fe7frY8V8f+IZvFfiybV7osFkfbBHnPlxA/Kv5cn3Jr6T+Cl7Dd/DvT44jk2m63YemDkfoRXxnpN/lULuSy+p7173+zT4nKeIZ9Dmf91exb4wT0kTn9Vz/wB8iuLB1v3t31P2vi3J2ssUKa0par0Wn5anrPxVs5LjwnLcwpvltGEwXGRjoePYHP4V4jdF4ZDL5ztGwy4bkg19MSxpLE0cih0cFWUjIIPUV86fFvQLvwnrAaDJ0m4O61ZgSEPeMn1Hb1H0Ne/Sd9D5DhfExm3hZPXdefl+v3lfz/lG7Dc4LYqrfTx+Wq72+Uls+tc3DrMkEu6WQlT1z396kGrRTsdvAXjr1zW/Kz7RYGcXexoPcHc0kuXdujMPyzXJ+O592lbU3FmPJNaU2oIY2U7sn1rIvrG+129g07T7eW4uJnCRwoMlj6f56VNWP7uR6mCpKlUU56JG7+ylok2o/FSG/CsYNMt5J5G7BmGxR/48T+Br7Drhvgt4Bt/APhQWbFZNSumE17KvQtjhB/sqOPrk967mvNw9L2UOU/LOLc3hmuZSq0/giuVeaXX5tv5BRRRW58yFFFFABRRXlWq+NPGWk3vjprubQJrPw1ZpcxLHYzI8pkRnUMfNI+ULg4HPbFVGLlsBp/F34P8Ag34mW6trlm8GpRJtg1G1ISdB/dJIIZc9iD7Yrh/Bn7LvgnQ75LnVdT1PXUjI2wT7Y4jj+8FGW+mR+Nem3PxI8FWulQ6pc64kNtNLJCvmQSq6tH/rNyFd6BRgsWAABBJwRXWIyyIrowZWAKsDkEetawrVaS91tCcU90MtoIba3jt7eFIYYlCRxooVVUDAAA6CuP8AijqGtWNvaf2Z56QuW82SEHIPGASOneu0opYeqqVRTkr+TOfF0JYijKnGTi31RleEp7+48PWk2pKy3LJ824YYjPBI9cYrwf8AbV83y/C/Xyt1zn03Yjx+ma+ja4X42+A18f8Ag19NhkSHULZ/PspH6bwCNp9AwOPbg9q48dF1oT5Vv0PoOGMVTy/H0KlaXux0b9U1d/fdnw9byGMgj1r0T4Jao8PxJ8PRL95r5I+D1DHB/Q1xmv8AhnxDoOqnTdW0e9tbsNtCNETv/wB0jhh7jNe4fs3fCTWYvEFt4u8TWcthBaHzLO2mG2WSTHDleqqM555JxXz+Gp1HVSSP3LiDMMFSy2pUqTVpRdtd21pbufROvX81hbpJDGrFmwSwJApJ7Oz1/QxbavYRTwTr+8hkXI+vt6g9a0jzRXrU8LiI42deVZuDSShZWT7331/rofz4qvLFcqtJO9+p4x4m+B8L3BuPD+pbUJ/49rvJCj/ZcAn8wfrXCah8HfHcVwFt9Nt5ot3VLpOR684NfUVFeqq0kfQ4Xi7MqCs2peq/ysfOWhfA/wAUXUqnVLiw06IHkhzK/wBQBx+tex+A/Aeg+EId1jCZ71lxJdzcyN7Dso9h+tdVRUyqSluceY8Q47Hx5KkrR7LRf5v7woooqDxAooooAK5r4ieOvC/gDQ/7Y8U6pHY25bbEuC0kzY+6iDlj/Lviulr4F/akvrzxp+08PC9/fG1sbe6tNLtyxysCSbC8mOmSXJ/ADtW1CkqkrPYaVz2S4/bG8CJdtHD4Z8RywBsCXbCpI9dpeu0+Hnjz4RfFO41u20m/kXU9cgSO/sLtmgnlSNSF2DODgE5KE+9XbD9nj4P2uhLpLeDrS5AQK1zM7m4c/wB7zAQQfpge1c78Pf2ZfCvgv4pweMtP1W+uLS0VnstPuACYZiMbjIOWABOARnJ5JxWjdCz5bpj0Ov8Ait4a8A6X4X1HxZ4l0+6e302SbUZXt5GMu6QIsgUZGQ2xPl6cA8VwCftdfC1EVE07xIqqMACyjAA/7+V337UP/Jv/AIy/7Bx/9CWvmL9jD4Z+C/iHbeJ38XaP/aDWMlsLc+fJHsDiTd9xhnO0dadKEJU3Kd9AWx7B/wANefC//nw8S/8AgHH/APHK774OfGfwn8U7zUbTw5BqkMunxpJN9sgVAVckDGGOfumsj/hmr4M/9Cj/AOT0/wD8XXWfDn4X+B/h7PeXHhLRRp8t6qpO/nySF1UkgfOxxyT0qJujy+6ncWhk/Fj4yeGfhr4o0HRfEUF4qavuJvI1UxWyhgu5+c4yewOBzXo0EsU8Ec8EiSxSKHR0bKspGQQR1GK+M/8Agol/yNnhL/rwuP8A0YtO/Y8+OD6LdW3w38ZXTJYyME0m7nOPs7HpA5PRDn5T2Jx0Ixbw96SnHcdtD7MZVYgsoJHQkdK8y+MPxv8AB3wt1ey0vxHBqstxeW5uI/sdurgIG28ksOcg16dXxF/wUO/5KP4e/wCwM3/o56zw9NVJ8rEtT7U0q9h1LS7TUbbd5F1Ck0e4YO1lDDI7HBqaeWOCF5ppEiiRSzu7AKoHUknoKx/AP/IieH/+wZbf+ilr45/a9+LereL/ABlN8N/C0050m0uBa3CWxJbULrOCnHVVb5QvdgT6UqdF1J8qBK57h44/ak+F/hy7ks7K5vvEFxGdrf2bEGiB9PMcqp/4DkVgaR+2F8Prq7WLUND8QafEf+WxjjlVfqFfP5A1m/B79k3w/Z6Vb6l8RpJtS1KRQ7adBMY7eDvtZl+Z29cEDr1612niv9lz4Taxp7Q6bpNzoNztPl3FndSMQfUrIWDD8vrW3+zp21Y9D1LwV4u8N+NNHXVvDGsWup2hOGaFvmQ/3XU8qfYgVuV84/s3fs/eIvhp8QtS17VPEiS2KI0FpBZsyreI3R5lPA29l555zjr9HVz1YxjK0XdCYUUUVmIKKKKACvlX9sX4G634i1k/EHwbavfXZhVNSsYv9a+wYWWMfxHaACo54BGea+qqK0p1HTlzIadj4d+Ff7VPizwpHFoPjnS5NctrbERnJ8q+iA4w+7hyPfafUmvrP4Y/Enwh8RtJa/8AC2qLcGMDz7aQbJ4CezoeR9RkHsaq/E74T+BviJZyR+ItFhN4VxHfwAR3MZ7EOOv0bI9q+Fpodc+Av7QItbO/M8ul3kal1+UXdrJtO1h/tI3I7EZHQV0qNOunyqzHoz7Z/ah/5N/8Zf8AYOP/AKEtfGH7PPxsk+EMOsxp4eTV/wC1GhbLXfk+X5YYf3Wznd7dK+zv2of+Tf8Axl/2Dj/6EteBfsB6Doet2njA6zounakYpLTyjd2yS7MiXONwOM4H5U6DiqEnJXVwWxN/w2lcf9E/h/8ABsf/AI1X0l8G/Gn/AAsL4c6X4u/s/wDs83wkzbiXzAhWRk+9gZ+7np3q7/wgfgf/AKE3w9/4LYf/AImtvT7Kz06zjs9PtILS2iGI4YIwiIPZRwK56k6bXuxsJ2Pjb/gop/yNXhP/AK8Lj/0Na1/jP8EP+Es+Dfhfx14Vtc6/aeH7I3ttGOb6JbdPmA7yKOn94cdQKyP+Cin/ACNXhP8A68Lj/wBDWvqn4S/8kq8I/wDYDsv/AEQldDqOnShJDvojwr9jz45f8JFaweAPF14TrVum3TruZubyNR/q2J/5aKB/wID1Bz59/wAFDv8Ako/h7/sDN/6OetT9r/4L3Hh/Un+KHgeGS3t/NE+pQWuVa0lzkXKY6KTy2Oh56E48R+M3xKvviYnh6+1aDZqmm6abK7lX7twwcsJAOxIPI9c44rajCMpqpDYaWtz9CdO1B9J+DVtqsa7ns/Dy3CjPUpbhv6V8UfsVaTD4g+Plpe6lid7G1n1Ab+d03ChvqDIW+oFfcXhOzh1D4ZaTYXChobnRoYZARkFWhAP6GvgX4S61P8Ff2g0TXleKHT7qXTdR4z+5b5fMHqPuOPUVjh9YzS3Etj9HaKisrq3vbSG8s547i3mQSRSxsGV1IyCCOoIqWuEkK8p+PHxx8M/CmKK0uoZNV1u4TzIdPgcKVToHkY52LkHHBJxwK9USSN3dFkVmQ4cA5KnGefSvhL4eaVafFT9sPV/+EtVbu2ivbydraQ5WRYG2RRY7qAF47hT6mt6FOMruWyGkdTo37ZmpjU0OteB7X+z2P/LpdsJVGeo3Da3Hbj6ivqf4f+MNB8deF7bxH4cvBc2M+RyNrxuPvI6/wsO4/pzVLx/4B8LeLvBl14d1TSbMWjQMsDJCqm2bHyvGQPlIOOn06V8vf8E+NVvbfxp4p8NecZLF7NbsgH5RLHII9w+of/x0Vco06kHKKs0PRo+zaKKK5SQr47/ac0n42eGfi5N8SPD91qE+lxxrHZzacDItrCAMxTRc5BbJJIKnPboPsSuR8H/EHQ/FHjLxN4V06K9W+8OSxxXrTRhY2L7sbCCSfunqBWtGbg3K1xo+U7L9sjxhb6Wba+8K6LcagqlftAmkjXd6tHz+IDD8K5/4RfDnxx8bfimPG3iu1uI9Iku1ur+9liMaThCMQwg9RhQvHCjvnr9g/FTxD4N8BaRbeIvEOhx3CT30dmjQWcckgkkzgnOOODnmu4UBVCqAABgAdq2ddRV4Rtcdzzj9p1Hk+APjFI0Z2OnNhVGSfmWviP4I/F7xR8JotVj0PQ7K+GptE0pvIpTt8sNjbtI/vHrX3voPxB8N658Qte8C2U7PquixRyXIIGxg/UKc8lcqG44LCtPxhqmm+GfCuqeIryy862021kupY4o1LsqKSQucDPHc0qVXkjySje4kz49/4a++I3/Qo+H/APvzcf8Axdey/sufGjxP8VNU1y01/RNP0+PT4IZIntUkXcXZgQd5P90dK9Y8Ea/4d8ZeGLLxH4fkgurC8TcjbAGU90YdmB4IrPg8d6CPipJ8N4re6TWF04aiziJRCYtwXG7Od2T0xSnOEk4qFmHyPmL/AIKIwzP4n8JukMjr9huBlUJGd68V9TfCdWX4W+E1ZSrDRLMEEYIPkJXM/Ff4xeF/AHiWx8O6xpGt6lf3lsbqGPT7MT/IGKnjcDn5T26VneE/2h/h7rniCHQLs6v4d1C4IW3j1myNsspPQBskAn3xmiXPKnFcuwdD1m5hhubeS3uIklhlQpJG65V1IwQQeoIr8/P2rfgtL8NddbW9Dgd/CmoOfJPLfY5Tz5LH+712k9uOo5+7vHHiOx8I+EdT8TalHPJZ6bbtPMsKhnKjsASBn8a8bk/aZ+H17Yxya14U8VwaROVzdXmjh7bBPysTuII78Z9qMNKpF80VdArnsXgD/kRPD/8A2DLb/wBFLXj37UfwDT4kKPEvhpobXxPBEI3SQ7Y76MdFY/wuOgb04PGCPcdG1DT9U0m01LSrmG5sLmFZbeaI5R4yMqR7YryTxZ+0d4H0jXrjQ9GsNd8WXtqxW5/sWz8+OIg4I3ZAOD6ZHvUU3PnvBagrnyp4X+JPxl+B0x8P3dvdWtnE3y6dq9szwjnnymyMA8/cbHetzxB+1X8VfEdt/ZejWul6VPMCm/TrV5Zzn+7vZsH3AzX1h8M/it4D+KQn0/TXddRthuuNL1K3Ec8YHBO05DAE9QTjviuh8R6j4O8BaFceIdW/s3RbGAfPOIVQkn+EBRlmPoMk10SrR5vep6jv5Hz1+x38OPihpHii88beKr6+0yw1CNvPsb1y1xfyH7skinlNp5BPzHpjBrlv2h/AXjL4W/F9vi34Gt5pdPnuTeSPFGZBazNxKkqj/lk+Tz0+YjjAr1cftTeCtwun8MeMk0YnA1U6Z/o+Omc7s4/WvZvCviHRPFeg2+t+H9Qg1HTrlcxzRHIPqCDyCOhB5FTKpUhPnlHRhdnxp4v/AGrvGHi7wy3hrw74Xh07U7+M28txbTPcSkNwRCgUEMRxk5IzxzzXsf7G/wAJNR+Hvhm91zxHb/Z9c1gIPsx5a1gXJVG/2iTkjthR1Br0LwD4u8HeIfGvifQdC0g2up+HbgW99K1okYdiWHyMpyR8p64p2g/FLw3r/wAR77wPoUd/qV3pyFr69t4Q1nbMP4Gkz97PGADzn0OJnN8rhCNl1Fc7miiiuUQV8j+EfG+s+DP2hfiy+j+A9b8Wtd6hCJF00ZNvt34LcH7244/3TX1xXjXwX8JeItD+NnxT13VdLktdN1i7t5NPnZ1InVfMyQAcjG4dQOtbUpJRlf8ArUaPI/2jviX4j8XeDNL0rVfhb4l8L241y0mF7qC4iLAsAn3Rycn8jX058UfFtn4F8Aax4qvtpSwtmdEJ/wBZIeET8WKj8a4j9qzwtr/i74eabpvhzTZNQu4tctLl40ZVKxpu3N8xA4yKo/tB+DvEnxK8X+E/Ba2NzF4MSc32uX6SqoYqCEhHO7PXnGMsD2q/cko9FqB41p3hrXvhVpHgn47ag91NqN/fyS+KkOT/AKNeNlSR22g8/wC0y+lfSvxwnhufgb4tubeRZYZdDuHjdTkMpiJBHsRXG6r+zR4DvdKnsf7T8VESRlUE2syyRq2PlJQnBAODj2qr4K0H4gP+zBr/AIF8R6LMuu2NjdaZYZlRvtsWwiFlO7jg7ecfdFVKUZtSvqn+AzzP4WSa18E/B/hb4iWZutR8B+ILOA+IbMfO1hcN8ouUH908ZH4f3cd5oOoWWrftsf2npt1FdWV14KSWCaJsrIjSKQQa9K+D3hqaz+CHh/wr4o0xBImlLa31nOFccghkbGQeDXlfwh+DOsfDb9pC5vrNbi88JTaPOlhcu+77NuljYW7Z7j5iD0I565pucZcze+vzC5reOP8Ak9r4f/8AYvXf/oM9dl+0l4U0TxV8H/ES6vbwGSxsJry0uWUb7eWNC4YN1AOMH1BNcT8a9J8e2H7QXhbx/wCEvBc/iW20zR5raSNLpIRvcyDGWOeA4PSqPiy2+OnxftD4Tv8AwvafD/w1cso1K6lvFubiaMHJRAvrjpgZ7nGQZS1jK+wDYdc1HxF+wZdapq0rTXbaDNC8rnLOI5GjVie5KoMnvXFap8SPFUP7MFv4Zb4U66unyaFFZnWrgb7RYigHn4UE7cfMM9OK95+JXgk2/wCzxq/gPwhp7zGPRzZ2NuGG6QgDGScDJ5JPqTXmena78cLf4V2ngGw+DLxTx6Smlrf3WqwtGAIhGZDH9MnBOPrVQkmr2697AXvFd7H4J/Yiz4R1xdUjj0qO3i1K3yoYSyhZGXuuN7gA4I78ivT/AIFeEdD8G/DDQ9O0SGALLZxXFxcRgZuZXQM0hPU5J49BgVi/DT4TQaP+z9F8MfEsy3gubWZL1oj8qvK5c7Cf7pIwcdVzXBeGr346fCDT08Jv4KX4g6FZ/u9Mv7O5EU6xfwpIpBPA46cdMkYqHaacYvr94i3+1Tpln4b8UeBPiVoqxWXiCLX7ewlkjG03cMmdyvj72ACPoxHpR8ZLG38a/tR+BfAuvDzdAtdOm1ZrV/8AV3U4LgKw7gBBx6Fh3qXw34L+I3xN+IekeNfipp9toGi6FJ9o0nQIZRI7TcYklIyOCAeeeAMAZz1fx9+GureLn0bxX4N1GPTPGXh6Qy6fNJ/q5kP3oX9j27ckHg8UpKLUW9bPUD097W1ezNk1tC1qU8swlAUKYxt29MY7V4H8BrKHwb+0T8R/h/orFPDyw2+qQW2fktpZAu5V9B8+Poq+lKfiX+0C9r/Y6fBRI9axs+3tfr9jDf38Z6d8b67D4A/DXUPBNrq2veKdSTVfF/iGcXGqXSfcXGdsScDgZPYegGAKi3JGXM9wPl3xR4w8QeGfip8UdL0i6OjWWu+Io7LUde2M406IvJkjb0LAtz1wpxzyPsb4S+CvDPgTwXZ6R4WSN7R0WZ7sEM947DPmsw+9nt2AwBxXmXw1+Gd9P8Q/i+njLw/u8P8AiW9U2xlZWW5j3SHcuCSpG5SDwQcVZ+COgfET4Z+Lrn4f31pc694FbdLo+r+am6xByfJkUndjtwMA4I4JA0qyUo2T2t89P0Gz3GiiiuMkKwNQ16SDT9Smjjiaa0u0t1Qt1DNGNxGR/fP5Vv1g6R4g0TWdYvtOsoLmaS3eSKa4axkEDvG210EpXYxVuCAeoPoadmA868I9SsbGVFJnjBmkXpGzfcHcckEdfTrmqn/CSXCWt5M0drIYoJpkWNzlPLfbh/r1B9jxXSLHGq7VjULxwBxx0qlZX2m3GpahptuFNxaGP7Uvl4GXXcvOMHikBVGtONYawktSoNwYopAchwIt5+jD07jn1pfD2sf2mzK7QBzEswij3FowxI2sTxuGMH0OeKZqPijw/p0+rQ3uoQwyaRZLqF8rdYYGD4c+v+rfp6e4rVs3t5oEurUIY51EgdVxvBGQf1p2YHMjxNqX9mG8NgoVriOGNvLbB3SMpwOrYAByODnHarMviC4W1in8u0jP2NLpkkkOZd2fkj9Tx78so71sXF5ZW+EdgxEyRFI0LlHcjbkKDt6g5OABzVgxRHZmNDs+78o+X6elIDEutcuIZL+EWi+ZZQSXEhYkAoFzH+Lcg+mxvaj+3ZVuZY5EhXFoZ4lByXIQMQSPu4z0I6YIqovjzw23iCTRJHvIphd/YDPLYyrbNcYBEQmK7CxzwM8ngc10/lx7i3lpuI2k7eSPSm01uBjS6zMuomHbb7FnjgMRc+c28A7wPQZ/JWOeKfpmsyXWqCxktvKbbM+7OQypIEUg++TkdQRVnT9Q0/UL+/htiHuNOnFtcExkFHMaSYBPX5ZFPHrV4Ko6AD8KQGGfEKtdanBHEpNrC8kLFiBKyD5x04wcDv39KgbxFcP5qLbxW0iXsdqftBOEJj3EnpnngEcHg1s6pe2OmWZur6RIYQQuSpJJY4AAHJJPYVn6/wCIdD03RrbUrx2uba9eNLVbeBp3uXcZQIigliVBPHYE00mwFm1ib/hHYdSjgHmySJHtClwcvt3KBywPUeoIqquvagNVs7KaxSJpY4TIpydrOZMjd0GAmQD16da2dOvrTULaKSDcN0STeVLGY5UVs7dyMAy9DwQOh9KtFVJyVBPHOPSkBzq+J0lgvHiiQGKZFiZ2IRo2bYJWOOFBBP0x61b/ALQvPtemwpJYypcvIsjx5I+UE/Lz7Y9jVnWtS0/SLWKfUG8uGWeK1VhGWAaVwiA46AsyjJ45rN0nxd4Z1G9t7DTb2OeaS5u7WNYoyQslsdswPGFCkgZ6HcMdRTs9wCw16a8WyP8AoVt51uk7+dIRu3MV2p7jH6rxzV/R7+e8urxJFjSOGVo0x1OGIz1Pp6CrMs1gr+XJLbK0JT5WZcoWOF+mTwPWp1jjV2dY0Vm+8QME/WkA6iiigArzXUfA3iSTX9d1DS7/AEzSodQt5kMVs0yrdyO6FJZUztSRVV18xMli+SOAK9KoqoycdgPMtP8AAXii20a9jm8SNc6g+l29jbSS3U5SMq7mZiM43OpRQ+Cw259jH4a+G+u6Xq2mavceIpJtQt3s1upRczYuIYoHjkVlztcsWU7mBPy9a9RoqvaSHc8y8S/C5tf8XXms3l/EtvfXaJfQKhP2nT1hjxbvn/pvGG9NrMP4jWfc/DnxxMlnAvi1IIYNETTZPImmj8xhGql8Dody7gwIIzjtk+u0UKrILnn0XgPULHxRfX+k3yW1nc3Wnz5NzO0xS32h4mySCGVepOTnB4pPCfgLWtJhEM/i7VVElnbC4khumleS6R5DI488OFR1dBhQPudq9Crm/HXjTRvCFokmoSNJcS58m2j5d/f2HuaTqO2plWrQowc6jskc3deB/EN9f6hp1ze6XF4fvNdTV5GjDtdPsaN1i5AVPniXLZJxkADOaqaR8N/EQtorXWvFV9eRfb2nuSmozoZ08iZFI27SjGR43Khiv7sVm/8AC6rppt6eH4/s+QMG4O788Y/SvQ/BPjDSfFlo8lizRXEWPOt5Pvpnv7j3o9qzjw2a4XEz5Kc9fmvzOMt/hv4ktxc6hD4kA1q6IFzOZpvKmQactuQ0YIXd5yLJvxuwBz2psPwz8RTadZwaj4ou3ltlRVMWo3KYX7aZXBKld2YD5QJH5V6tI6xxtJIyoiglmY4AA7mvJtd/aA8DabqTWcH2/UFR9rz28Y8v6qSQWpTxHL8TPewWW4vHyccNTcrb2OhufBuqXHw6tvDF1qf2ySK4ZpJJLiRWlhEjtGnm8upVTH83JOzByCaS58J6zcfDq38Pak2j61fRTb5JLlZIY3G9mBQx/NC65G0r93HGO274K8WaH4w0r+0dDvBPGrbZEYbZIm9GXt/I1u0Ko2ro5q1KpRm6dSLUlunueTn4beKUhuZE8TLJqV1otlYz6g0sqSvLbzM7DjI2yI+wv94Yzzk1oHwB4kNpHHF4z1G2P9kyW7L9oeXbeFXSOYOdpKqsjDGBkrG3Vc16RXGeL/iZ4U8M747q8e6nQ4aK1XeVPueAPzqauKjTV5ySOepVjTXNN2RXtfBWpSfC3UPCt/q0r390krRXLXDTi2lJ3RFWZVJCMFYDHasGX4S3Vib2XQdYEEk+mW1nGsjMm2RXT7TMGXlXlSKEbueVJIOagPx88OrdNE+kagIwAd+5OQfbNdd4X+Jvg/xBJHDa6l9nnk+5Fcr5ZY+gPQn2zWEMxpSdoz3/AK6mNPG0KjtGaOX1H4X6xdR3bSX9nd3Fxp2kxPLPcTq0lxZyBmLFT91wPvD5gfxrsfB+gaxpPiTxBfXuoC4sdQljktoDNJK0JAO4Atwq8jCgHGOvQDqaK6nUbVjpCiiioAKKKKACsH4heJrbwf4O1HxFdRmVLSLcsYOPMckKq57ZYit6vLP2p7G6vvg5qH2Ut+4nhmlUfxIHAP4ZIP4VvhacalaEJbNozqycYOSPmi/8Y+KvFWsPqGpatdzuzFliWUrHGP7qqOABXsvwX+JN1YLFp2sTXVxYu+wPMdzQHjnJ52+1eI+AAC8kTKcsCQwGSCP89K7V4mtXa4U8SMMgdAP8mvvp4OjWpezlHT8vQ/NcyzathsXem7SVvn5M+vVZWUMrBlIyCDwRXxr4r8R3Piv4l6tdyMWhW4aKFSeBGrFV/ln8a+jfgtr/APaegHTZpN81kAEJPJiP3fy6flXhD+D7jw74v1NpsZ+0OkQPPG7IJHfIxXwOLwsqNWVKXQ9nOsV9fwdCrTXuy1fk/wCrltLVvs37tQzbSo6ZI9av+AZL3QfFdpqm5kRZAsyjo8bcMD/P6gU+2jZCpPdu9bFnatNOqKMb+B/hR7JM82hQtOM47o7L9pTXJtH+HEkMDYa/nW3cg4/d4Jb88AfQmvka42y3GXHykZHGK+tP2l9DuNU+FcktunmS6dNHcN67ACrn8A2fwr5agj83YTxk7CDyOMc+9eXiE5Tsf1XwFKlHLHKPxczv+FvwO1/Zo1640r4pWFnEzC11MPbTpnhjtLKceoK/qa+w6+P/AIIaObj4x6L5Mf7u3dpnGfuhY25/PFfUnjfVW0nQZZImInlPlRY6gnqfwGah144PDzq1XpG7PleP/ZyzGEobuCv97/Q474m+K5ZHfSdLnZI0bbcSIcFz/cB9PWvLW0aNnL4V1JwMjPNdKtsGn3NJnPcYxn1+tTXdosUW6JjuPYV+O43O8Vi68q0nv06Jdv63Pg6mEjV1ktjibjw5YqSzQJuDblOOp/xrOu/DcYgZo8o2wlPUOfX3rtpC4kZdrHb0Pf8A/V0qG5tVmX94pIA4+vt606Ob4iDXNI8+rllGV+VG98FPHN9Z6hb+D/EE0kqSIBY3ErZZT2jYnrnt+Ve218heP5/7O0uO/h3x3FvKhidTgq4OQQfwr6m8F6wviDwnpetLjN3bJIwHQPj5h+ByK/UeHsfPF4b390PBVGpSoSd7ben/AADXooor6A9EKhnknWWFYofMRmxI27GwevvVVZtW/wCEgaBrOAaWLcMtx5v7wy5+7t9Md60KylerFqLcdfyfmtnt+RbjyNXsyO5hS4t5LeQEpIhRsHBwRg8jpVRdH08aF/Yb24lsPJMBikJbcmMYJPJrjP2gbLxPf/D2WDwutxJP9oRrmK3JEskIzkLjk87cgckA1W/Z2sfE1h4Klh8RxXkObktaxXZPmKm0Z4PIXdnAPv611rDR9n7e65lp5iu3Bxvp2PIvGPgWTwb4pkt44S1pcZa2kxwwByM/7Q6Go44vOg2S7SSOw6GvpjxPodl4g0mTT71eD80bgfNG3YivC/E3hq98O3/2a8T90xJilUfK/vn+lfY5XmkcTBQn8a/HzPy3iHJKuGre2hrTf4eT/Rln4Q3/APZvjW2iZ8R3IMLDtyPl/UCvSfiN4ROrj+09PQG9RQJE/wCeqj09/wCdeQwB7O+tr9AN0LK5I9QQc/pX0haTJc2sVxHykqB1+hGa8rP42qwqx6q33HscKwjWwtTCVejuvn/wx4E9jMMrJC6NGeQy4IP0rs/hxoLXOoLe3CZht8MP9p+oH4dfyrutb0Oy1Rd0qBJgOJFHP4+tT6HYLpumQ2i4yg+Yjue5rxJVU46HuYfKfZVlKTukWbmCG6tpba4jWWGVCkiMMhlIwQfwr49+KPhOTwX4zfTdrtZyKZbOXH3oyfu59V6H/wCvX2NXCfGzwfJ4u8KJFZQq+o2s6Pbk8cEhWGfTBz/wGuSpHmR+h8K5x/Z2LUZv93PR+XZ/L8jhf2WvDzL/AGn4nuI8bsWlsSOo4Zz/AOgj867b4p3Ia5trXOQiF2H+9x/Suq8JaJb+HfDljotr80drEFLYwXbqzH6kk/jXGfEEGbxC4ydsca5HqMZr5fjCbp5W4r7TS/X9DgzXHvMcdUr9Ht6LRf5nJwkRIW4JAP5e9V0kmkLcEjop9quTW5kUIucdevUe9MmUxoAq/Kv8q/IDgcWVujHqePWop2GQTwcYHOBipJWO3aqjkZ6dqrBCZSrYJ96cTGT6I84+Nlw0egrGi4MkgU46AZ5PtX0J+zN9s/4Uvof2wEHEvl57x+Y2014f4t0O78U65aaNbQmSaWRF2jpjPU19UeF9Jh0Lw7p+jwcx2dukIOOuByfxPNfrvCcbYSKXbX5nj4VOWKqTtotPy/yNGiiivrT1QrH0nTdStdb1C8utUe5tbg5hgOcRc/p6cVlfDvxRqviR9UGpaHJpYs7jyoyxJ39cg5HUYGccc1V8deMH069/snT8CbjzpeuzI4A9/wCVdtLD1nUdGK1e/wCZwYvE0KVONeo3ZPTffbY7G5u7W1x9ouIos9A7gE1WGs6Wel9D1x96vNmE0gEzEvI5+8xyxP1qxDDL5YDfMT27V0f2fBLWRxf2rUk/diemwzRTLuhkSRfVWBFQ6lYWepWj2t9bpPC3VXGfxHofeuP0Rmtim2QpjOSD/nNdPbaom1RP3ONwH865KmHlSleDO+liYVoWqLf7jzLxn4Pk0VjcW++fT2OAx5aPPZv8a7v4bXP2jwjaxkktb5hOfRTx+hFdDLHHPC0cirJG64ZSMgg1ieG9JbRL+8tYSWsp8Sw5/gPRlP6V01ca8Rh+Sp8S19Thw+WLB4z2tH4ZKzXbr9xt3E0cELTSttRRkmucuteuXc/Z1WJO2RkmrvityLOKMdGfn8BXN4r8S454lx2Hxn1LCzcIxSba3beu/RW7H2GCw8JQ55K5rW+vXiMPOVJV78YNdBY3cN5AJYT7EHqDXFAdq0PD9y1vqKpn5JflI9+1efwvxfjaWLhQxlRzpzdrvVpvZ33tfe5eJwkHBygrNHWV5d43uVHiC6jV8ncvf0A4r1GvE9ZuBfeILy4BVlM7hSOR1PSvseO6vLhKcO8vyT/zPLpuzJUk+X5gFOeAKhmkVsR+WOvHtUBSTBVsk8ZPvTraC6vLoW9rbyzyMeirkjj9BX5fFSm1GKu2buWghVTklVz6e9PtbGa+vEhgjaSbnaEXk5rstE8E3D4k1KRYFOP3aHc34noP1re1W40PwT4cutVlhZIIFy+xd0sp6BR6kn8K+uyng3G4uSddckX/AOBP5dPn9xnKSKvgvwhbaLK2pXCpJqMq7S3URL/dB/ma29e1a10bT2vLreUB2hUGSx9BXnXw4+N2g+MPEa6C2nXemXU2fsxldXWUgZ25HRsAnH616PrOmWurWLWl2rFCcgqcEH1FfrODy2llsYYfltFff63OSvGooS9n8XT1I/D2s2muWH2y03gBtrI4wyn0op2h6TZ6NZfZbNWCFizMxyWPqaK2q8nO/Z7dBUPaezj7X4uti/Xz3rt5JP4lnndvmkuXyPxNe86NaS2Ol29pNdPdSRIFaV+rn1rwvxnp0ll4suYdpGycsDjgq3IP617mR8iqzjfofLcVe0eHpStbXVef9XOz06NTBGynOV5J7VehQMQNuD7elZukXCfYI8nnb1NaNn5hQyyIw6GnUumzWg04qxaSJfT9f1qSDdGeckHtSx8EMzE98H0q3HHuIwcVyylY74QvsaWmzlY1DPlD29K0xyK54OY+2F7E1oafeAuIWzhvun39K4atP7SPQo1fssb4li8zT9+M+Wwb8On9a5cda7mWNZYmjcZVhgiuOvrV7a4eE54PB9RX434g5VOOIhjYL3WrP1W33r8j38BVXK4ETkcU7T1LX9uFH/LRf51FnitXwzbmS9MzD5Yhn8TXxeU4WWPzGjSit5L7lq/wR2VZKFNs1/EN4NO0G+vj/wAsLd3HuQOB+deEaHfXF+I7e0tnnuWOFRRyWzk8elevfEi0vtW0VNA007Zr+QLJIfuxxKQWY/oPxp3hvRPD/g2yWNrm2iuJB+8uLh1R5D7Z6D2FfsmdZPLOMTGm9IQ3fm+i+VvQ+YlOcZ3TsjK8PeB2aBJNdlLsfmMKN3/2mH9K1vEniDQvBlhGrQqruP3VvCoDMB3PoPc10FrcW91CJrWeKeI9HjcMp/EV5F8XdPkl8USXU3K+Qiwqe474/HNe3leS4TALloQs+/V/P+kc2ZYqpRw/PT1f9am/pnxU0ue+S3vbOW1RyMSh94XP94YFbfxN8Mnxp4JutHtrxbeWXbLbzdV3qcrnHY9PxrwQ27i58uMjA+6cdfb619EeBIp4PB+mRXJYyLAMluuO36Yr1runJSjujz8mzGviZyjV6dTxD4P/AAR8R6H43tNc8RTWkVvp7mSJIJd7TPjA7DC85554xivfNV1fTdLQNfXccRPRerH6Ac1meItf+zlrSyYGbo0nZPp715teNI13M8zs8jHJkY5Zvc18HxL4g06Vd0cOlOcdG/sry833/M+6wOVSxPv1XZfieinxvoAlCNNMoPRjEcUV5Nr8qwm1cr8u88e+00V5eW8V5jiqPtJRjv2f+Z7S4dw8kmm/vX+R79XmXxehiXWbGURgO8LBm9cHj+dFFfreVP8A2lfP8j8xz5J4KXqvzF8Pxp5cCbQVKAkHua6SVF4+UYoorqxD985sEv3SKl4AAcccdjTLOWRZkUOcYU/jRRUr4TRu0zaYBomyM8VWhJx9DxRRXNHZnZLdHSRnKKT1IFYPipQJIGA5KkE/lRRXw3Gq/wCEar/27/6Uj28F/FRiH7tdT4cVV0tCowWYkn15oor4Dw+Seayv/I/zid+P/hL1HeIp5bXQr+6t22TRWzuj4BwQpI618feJr271FLjUL+4kubp1Zmlkbc2cdvT8KKK/caCXKz8r4xnL2tGN9Nf0Nz9m3VdRtfjWmj295NHp1xZOZbYN+7YqmQceue/Wvo74kWdtceHJZpoVaSLGxuhGaKKh/Gj1snV8qafb9EedeC9OsrzxNaxXNusiFiSpJweM165r0jw6TK0LFCAFBXjAziiivK4jnKGXYiUXZqEvyZ6nD0Y2Wn2v8jgpeJGrC1Bi1wS3JHTiiiv5mw25+oYbcyNa+aS3Dcgsev0ooor7XJm1h9O7PUi2oo//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DTAK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LxT8G4dR1mW/0/VBbxzSmRopIy2wk5O0g9M9q63wf4G03QGSd5GvbpR8sjrgL7gevvXWV4F+1t451PR7ew8J6VcPa/b4WnvJUYh2jztVAewJDZ+gHc1wYThzBVcUpxprmvfW9l5pbf1oerWznHV6Sozqe6vT89z1DXfiT4H0W5e1vvEVmblPvQwkyuvsQmcfjWIPjX4GMqx/aL/n+I2pAr4st3khuFeJtu09BXoPwp8PX3jHxha6PFvaAjzbuQdIIx1P1PQe5r7CeU0aUHKUnoecox6n2F4U8R6f4msWvdMW5NurbRJLEUDH2z1rK+IHxD8M+CYR/a15vu3XdHZwjdKw9SP4R7nFcT8fPifY/CbwrZ6D4fhgbW7qEpYwNjbbxDgzOO/PQdznPQ18htrV5qmpNfahdz3d9PIXnnmcszk+v+eK58uy2OKk5y0j+LODGYiVKP7tantnxI+LOteMi9nBnTdIyP3CZJl56u3ce3SvfvgYhX4U6ESCC8LPj6uxH6V8g2UkcrW8RUlQwPPf2r7S8H/ZtF+H2lvdSx29vbafHJK7HCooQEk13Z3Tp0MPCnTVlf8AQ8bKKs6uInUqO+n6nJfFbwPPf6pH4k0qFpZ1VVuYU+84HRh68cEewri7TTNavpFgt9LvJH/i/cso/M4A/Guzsfjh4NvdSW3t/tjWzNtF1sGzrjJGc4/D8K9Mt5oriCOeCRZIpFDI6nIYHoRX5TmPCmEzHEuuptX3S/rT8T7zLeLL0fZQany6LXY434b+DX0EyalqLI+oTJsCqcrEnUjPcnAyfauxtp4bmETQSLJGSQGXocHB/lXCfG/xovhPws0NrMBqt+DFbAHmMfxSfgOnuRW18LGD/DnQHXnNjGT9cc/rX0GBw9DBwWFoqyiv6+YY2jiK+HWYV/tSsvkvy6L5nO/EmP8A4qCPcVxJbr1PoTXG3Ue0szgBQPmHWu6+Llu/+hXiOE2qyZPrxj+dectJJGmxiCCCpzyc/wCFetDY9/Kffw0GmOtoxtLqgLHk9s0l1IrRqG455P8AQVFDILe42s2VIxj3pzNA8rRMSi43DPc+9UetZ81xZfljEbZb+IewrPu7iNITcNII1UElm6YHr7Ul7cr5ksI3AjHzZ61w/j67nXSwqGRQc5GcAihuybPRwODdapGN7XPc/gF48i1671Pw023NiBLbODxImcNj6HH5123i3wF4Q8VSebruhWt1PjHnjKS4/wB9SCfzr5Y/Zl1KWD4v6WgZttws0LDPUGMn+aivrfxHpt1qKQrbXAi2MSwJIz78V4eNxk44SValS9o19laX1/Tc+X4nwP8AZObr6vN0+aKd03punt3av8yt4P8ABvhnwjBJF4d0e3sfNx5jrlpHx/ediWP50VuQK0cKIzF2VQCx7nHWivQpq0VpbyPjq9apWm51JOTfVu7f3j68t+PnwrPxCs7S8066itdXsVZYzNny5kPOxiORzyDg9T616lRW9GtOjNTg9UZHyDpX7PnxCuNRWG8h02xgzhrlroOAPUKvJP5V9JfDHwHo3gHQjYabumuJcNd3cg+eZgO/oo7Dt+tdZTZFEkbRnowINdOJx9bELlk9PIbZ+Z3xg8bXXjj4va3q7ykwvdtBaKeiQRkqgH4DJ9yajsGK4+bBA6isXxl4Z1Hwd8RtV8PalCY57O7ePLjhkzlXHqCpBB960YW+TKnntXuZNOydzhxUOaNj1n4Q6Z/wkfiCw00KxkuJlXjnaoPzH8gT+FfU/wC0Bo2qat8Hda03QUdrpYUZIk6uiMpZQB1+UHjvXnP7I3g2SGwPi+7gaKN4jDYhhjfn78n07D8a+hq8/PcQq1b2aekfzOTAYNeym5fb/I/Orw7LcR3cFtGXYt8qIM5d88jH17V91fDqK40H4ZaYNczbSWtmZbgOeYl5bB+gOPwraTQdDj1E6lHo2nLek7jcC2QSZ9d2M5rzP9q7xFNovw1FjayMk+q3K25x/wA8wCz/AMgPxr5pwWHUqjO3hvhuU8xjTUtajS9Fe7frY8V8f+IZvFfiybV7osFkfbBHnPlxA/Kv5cn3Jr6T+Cl7Dd/DvT44jk2m63YemDkfoRXxnpN/lULuSy+p7173+zT4nKeIZ9Dmf91exb4wT0kTn9Vz/wB8iuLB1v3t31P2vi3J2ssUKa0par0Wn5anrPxVs5LjwnLcwpvltGEwXGRjoePYHP4V4jdF4ZDL5ztGwy4bkg19MSxpLE0cih0cFWUjIIPUV86fFvQLvwnrAaDJ0m4O61ZgSEPeMn1Hb1H0Ne/Sd9D5DhfExm3hZPXdefl+v3lfz/lG7Dc4LYqrfTx+Wq72+Uls+tc3DrMkEu6WQlT1z396kGrRTsdvAXjr1zW/Kz7RYGcXexoPcHc0kuXdujMPyzXJ+O592lbU3FmPJNaU2oIY2U7sn1rIvrG+129g07T7eW4uJnCRwoMlj6f56VNWP7uR6mCpKlUU56JG7+ylok2o/FSG/CsYNMt5J5G7BmGxR/48T+Br7Drhvgt4Bt/APhQWbFZNSumE17KvQtjhB/sqOPrk967mvNw9L2UOU/LOLc3hmuZSq0/giuVeaXX5tv5BRRRW58yFFFFABRRXlWq+NPGWk3vjprubQJrPw1ZpcxLHYzI8pkRnUMfNI+ULg4HPbFVGLlsBp/F34P8Ag34mW6trlm8GpRJtg1G1ISdB/dJIIZc9iD7Yrh/Bn7LvgnQ75LnVdT1PXUjI2wT7Y4jj+8FGW+mR+Nem3PxI8FWulQ6pc64kNtNLJCvmQSq6tH/rNyFd6BRgsWAABBJwRXWIyyIrowZWAKsDkEetawrVaS91tCcU90MtoIba3jt7eFIYYlCRxooVVUDAAA6CuP8AijqGtWNvaf2Z56QuW82SEHIPGASOneu0opYeqqVRTkr+TOfF0JYijKnGTi31RleEp7+48PWk2pKy3LJ824YYjPBI9cYrwf8AbV83y/C/Xyt1zn03Yjx+ma+ja4X42+A18f8Ag19NhkSHULZ/PspH6bwCNp9AwOPbg9q48dF1oT5Vv0PoOGMVTy/H0KlaXux0b9U1d/fdnw9byGMgj1r0T4Jao8PxJ8PRL95r5I+D1DHB/Q1xmv8AhnxDoOqnTdW0e9tbsNtCNETv/wB0jhh7jNe4fs3fCTWYvEFt4u8TWcthBaHzLO2mG2WSTHDleqqM555JxXz+Gp1HVSSP3LiDMMFSy2pUqTVpRdtd21pbufROvX81hbpJDGrFmwSwJApJ7Oz1/QxbavYRTwTr+8hkXI+vt6g9a0jzRXrU8LiI42deVZuDSShZWT7331/rofz4qvLFcqtJO9+p4x4m+B8L3BuPD+pbUJ/49rvJCj/ZcAn8wfrXCah8HfHcVwFt9Nt5ot3VLpOR684NfUVFeqq0kfQ4Xi7MqCs2peq/ysfOWhfA/wAUXUqnVLiw06IHkhzK/wBQBx+tex+A/Aeg+EId1jCZ71lxJdzcyN7Dso9h+tdVRUyqSluceY8Q47Hx5KkrR7LRf5v7woooqDxAooooAK5r4ieOvC/gDQ/7Y8U6pHY25bbEuC0kzY+6iDlj/Lviulr4F/akvrzxp+08PC9/fG1sbe6tNLtyxysCSbC8mOmSXJ/ADtW1CkqkrPYaVz2S4/bG8CJdtHD4Z8RywBsCXbCpI9dpeu0+Hnjz4RfFO41u20m/kXU9cgSO/sLtmgnlSNSF2DODgE5KE+9XbD9nj4P2uhLpLeDrS5AQK1zM7m4c/wB7zAQQfpge1c78Pf2ZfCvgv4pweMtP1W+uLS0VnstPuACYZiMbjIOWABOARnJ5JxWjdCz5bpj0Ov8Ait4a8A6X4X1HxZ4l0+6e302SbUZXt5GMu6QIsgUZGQ2xPl6cA8VwCftdfC1EVE07xIqqMACyjAA/7+V337UP/Jv/AIy/7Bx/9CWvmL9jD4Z+C/iHbeJ38XaP/aDWMlsLc+fJHsDiTd9xhnO0dadKEJU3Kd9AWx7B/wANefC//nw8S/8AgHH/APHK774OfGfwn8U7zUbTw5BqkMunxpJN9sgVAVckDGGOfumsj/hmr4M/9Cj/AOT0/wD8XXWfDn4X+B/h7PeXHhLRRp8t6qpO/nySF1UkgfOxxyT0qJujy+6ncWhk/Fj4yeGfhr4o0HRfEUF4qavuJvI1UxWyhgu5+c4yewOBzXo0EsU8Ec8EiSxSKHR0bKspGQQR1GK+M/8Agol/yNnhL/rwuP8A0YtO/Y8+OD6LdW3w38ZXTJYyME0m7nOPs7HpA5PRDn5T2Jx0Ixbw96SnHcdtD7MZVYgsoJHQkdK8y+MPxv8AB3wt1ey0vxHBqstxeW5uI/sdurgIG28ksOcg16dXxF/wUO/5KP4e/wCwM3/o56zw9NVJ8rEtT7U0q9h1LS7TUbbd5F1Ck0e4YO1lDDI7HBqaeWOCF5ppEiiRSzu7AKoHUknoKx/AP/IieH/+wZbf+ilr45/a9+LereL/ABlN8N/C0050m0uBa3CWxJbULrOCnHVVb5QvdgT6UqdF1J8qBK57h44/ak+F/hy7ks7K5vvEFxGdrf2bEGiB9PMcqp/4DkVgaR+2F8Prq7WLUND8QafEf+WxjjlVfqFfP5A1m/B79k3w/Z6Vb6l8RpJtS1KRQ7adBMY7eDvtZl+Z29cEDr1612niv9lz4Taxp7Q6bpNzoNztPl3FndSMQfUrIWDD8vrW3+zp21Y9D1LwV4u8N+NNHXVvDGsWup2hOGaFvmQ/3XU8qfYgVuV84/s3fs/eIvhp8QtS17VPEiS2KI0FpBZsyreI3R5lPA29l555zjr9HVz1YxjK0XdCYUUUVmIKKKKACvlX9sX4G634i1k/EHwbavfXZhVNSsYv9a+wYWWMfxHaACo54BGea+qqK0p1HTlzIadj4d+Ff7VPizwpHFoPjnS5NctrbERnJ8q+iA4w+7hyPfafUmvrP4Y/Enwh8RtJa/8AC2qLcGMDz7aQbJ4CezoeR9RkHsaq/E74T+BviJZyR+ItFhN4VxHfwAR3MZ7EOOv0bI9q+Fpodc+Av7QItbO/M8ul3kal1+UXdrJtO1h/tI3I7EZHQV0qNOunyqzHoz7Z/ah/5N/8Zf8AYOP/AKEtfGH7PPxsk+EMOsxp4eTV/wC1GhbLXfk+X5YYf3Wznd7dK+zv2of+Tf8Axl/2Dj/6EteBfsB6Doet2njA6zounakYpLTyjd2yS7MiXONwOM4H5U6DiqEnJXVwWxN/w2lcf9E/h/8ABsf/AI1X0l8G/Gn/AAsL4c6X4u/s/wDs83wkzbiXzAhWRk+9gZ+7np3q7/wgfgf/AKE3w9/4LYf/AImtvT7Kz06zjs9PtILS2iGI4YIwiIPZRwK56k6bXuxsJ2Pjb/gop/yNXhP/AK8Lj/0Na1/jP8EP+Es+Dfhfx14Vtc6/aeH7I3ttGOb6JbdPmA7yKOn94cdQKyP+Cin/ACNXhP8A68Lj/wBDWvqn4S/8kq8I/wDYDsv/AEQldDqOnShJDvojwr9jz45f8JFaweAPF14TrVum3TruZubyNR/q2J/5aKB/wID1Bz59/wAFDv8Ako/h7/sDN/6OetT9r/4L3Hh/Un+KHgeGS3t/NE+pQWuVa0lzkXKY6KTy2Oh56E48R+M3xKvviYnh6+1aDZqmm6abK7lX7twwcsJAOxIPI9c44rajCMpqpDYaWtz9CdO1B9J+DVtqsa7ns/Dy3CjPUpbhv6V8UfsVaTD4g+Plpe6lid7G1n1Ab+d03ChvqDIW+oFfcXhOzh1D4ZaTYXChobnRoYZARkFWhAP6GvgX4S61P8Ff2g0TXleKHT7qXTdR4z+5b5fMHqPuOPUVjh9YzS3Etj9HaKisrq3vbSG8s547i3mQSRSxsGV1IyCCOoIqWuEkK8p+PHxx8M/CmKK0uoZNV1u4TzIdPgcKVToHkY52LkHHBJxwK9USSN3dFkVmQ4cA5KnGefSvhL4eaVafFT9sPV/+EtVbu2ivbydraQ5WRYG2RRY7qAF47hT6mt6FOMruWyGkdTo37ZmpjU0OteB7X+z2P/LpdsJVGeo3Da3Hbj6ivqf4f+MNB8deF7bxH4cvBc2M+RyNrxuPvI6/wsO4/pzVLx/4B8LeLvBl14d1TSbMWjQMsDJCqm2bHyvGQPlIOOn06V8vf8E+NVvbfxp4p8NecZLF7NbsgH5RLHII9w+of/x0Vco06kHKKs0PRo+zaKKK5SQr47/ac0n42eGfi5N8SPD91qE+lxxrHZzacDItrCAMxTRc5BbJJIKnPboPsSuR8H/EHQ/FHjLxN4V06K9W+8OSxxXrTRhY2L7sbCCSfunqBWtGbg3K1xo+U7L9sjxhb6Wba+8K6LcagqlftAmkjXd6tHz+IDD8K5/4RfDnxx8bfimPG3iu1uI9Iku1ur+9liMaThCMQwg9RhQvHCjvnr9g/FTxD4N8BaRbeIvEOhx3CT30dmjQWcckgkkzgnOOODnmu4UBVCqAABgAdq2ddRV4Rtcdzzj9p1Hk+APjFI0Z2OnNhVGSfmWviP4I/F7xR8JotVj0PQ7K+GptE0pvIpTt8sNjbtI/vHrX3voPxB8N658Qte8C2U7PquixRyXIIGxg/UKc8lcqG44LCtPxhqmm+GfCuqeIryy862021kupY4o1LsqKSQucDPHc0qVXkjySje4kz49/4a++I3/Qo+H/APvzcf8Axdey/sufGjxP8VNU1y01/RNP0+PT4IZIntUkXcXZgQd5P90dK9Y8Ea/4d8ZeGLLxH4fkgurC8TcjbAGU90YdmB4IrPg8d6CPipJ8N4re6TWF04aiziJRCYtwXG7Od2T0xSnOEk4qFmHyPmL/AIKIwzP4n8JukMjr9huBlUJGd68V9TfCdWX4W+E1ZSrDRLMEEYIPkJXM/Ff4xeF/AHiWx8O6xpGt6lf3lsbqGPT7MT/IGKnjcDn5T26VneE/2h/h7rniCHQLs6v4d1C4IW3j1myNsspPQBskAn3xmiXPKnFcuwdD1m5hhubeS3uIklhlQpJG65V1IwQQeoIr8/P2rfgtL8NddbW9Dgd/CmoOfJPLfY5Tz5LH+712k9uOo5+7vHHiOx8I+EdT8TalHPJZ6bbtPMsKhnKjsASBn8a8bk/aZ+H17Yxya14U8VwaROVzdXmjh7bBPysTuII78Z9qMNKpF80VdArnsXgD/kRPD/8A2DLb/wBFLXj37UfwDT4kKPEvhpobXxPBEI3SQ7Y76MdFY/wuOgb04PGCPcdG1DT9U0m01LSrmG5sLmFZbeaI5R4yMqR7YryTxZ+0d4H0jXrjQ9GsNd8WXtqxW5/sWz8+OIg4I3ZAOD6ZHvUU3PnvBagrnyp4X+JPxl+B0x8P3dvdWtnE3y6dq9szwjnnymyMA8/cbHetzxB+1X8VfEdt/ZejWul6VPMCm/TrV5Zzn+7vZsH3AzX1h8M/it4D+KQn0/TXddRthuuNL1K3Ec8YHBO05DAE9QTjviuh8R6j4O8BaFceIdW/s3RbGAfPOIVQkn+EBRlmPoMk10SrR5vep6jv5Hz1+x38OPihpHii88beKr6+0yw1CNvPsb1y1xfyH7skinlNp5BPzHpjBrlv2h/AXjL4W/F9vi34Gt5pdPnuTeSPFGZBazNxKkqj/lk+Tz0+YjjAr1cftTeCtwun8MeMk0YnA1U6Z/o+Omc7s4/WvZvCviHRPFeg2+t+H9Qg1HTrlcxzRHIPqCDyCOhB5FTKpUhPnlHRhdnxp4v/AGrvGHi7wy3hrw74Xh07U7+M28txbTPcSkNwRCgUEMRxk5IzxzzXsf7G/wAJNR+Hvhm91zxHb/Z9c1gIPsx5a1gXJVG/2iTkjthR1Br0LwD4u8HeIfGvifQdC0g2up+HbgW99K1okYdiWHyMpyR8p64p2g/FLw3r/wAR77wPoUd/qV3pyFr69t4Q1nbMP4Gkz97PGADzn0OJnN8rhCNl1Fc7miiiuUQV8j+EfG+s+DP2hfiy+j+A9b8Wtd6hCJF00ZNvt34LcH7244/3TX1xXjXwX8JeItD+NnxT13VdLktdN1i7t5NPnZ1InVfMyQAcjG4dQOtbUpJRlf8ArUaPI/2jviX4j8XeDNL0rVfhb4l8L241y0mF7qC4iLAsAn3Rycn8jX058UfFtn4F8Aax4qvtpSwtmdEJ/wBZIeET8WKj8a4j9qzwtr/i74eabpvhzTZNQu4tctLl40ZVKxpu3N8xA4yKo/tB+DvEnxK8X+E/Ba2NzF4MSc32uX6SqoYqCEhHO7PXnGMsD2q/cko9FqB41p3hrXvhVpHgn47ag91NqN/fyS+KkOT/AKNeNlSR22g8/wC0y+lfSvxwnhufgb4tubeRZYZdDuHjdTkMpiJBHsRXG6r+zR4DvdKnsf7T8VESRlUE2syyRq2PlJQnBAODj2qr4K0H4gP+zBr/AIF8R6LMuu2NjdaZYZlRvtsWwiFlO7jg7ecfdFVKUZtSvqn+AzzP4WSa18E/B/hb4iWZutR8B+ILOA+IbMfO1hcN8ouUH908ZH4f3cd5oOoWWrftsf2npt1FdWV14KSWCaJsrIjSKQQa9K+D3hqaz+CHh/wr4o0xBImlLa31nOFccghkbGQeDXlfwh+DOsfDb9pC5vrNbi88JTaPOlhcu+77NuljYW7Z7j5iD0I565pucZcze+vzC5reOP8Ak9r4f/8AYvXf/oM9dl+0l4U0TxV8H/ES6vbwGSxsJry0uWUb7eWNC4YN1AOMH1BNcT8a9J8e2H7QXhbx/wCEvBc/iW20zR5raSNLpIRvcyDGWOeA4PSqPiy2+OnxftD4Tv8AwvafD/w1cso1K6lvFubiaMHJRAvrjpgZ7nGQZS1jK+wDYdc1HxF+wZdapq0rTXbaDNC8rnLOI5GjVie5KoMnvXFap8SPFUP7MFv4Zb4U66unyaFFZnWrgb7RYigHn4UE7cfMM9OK95+JXgk2/wCzxq/gPwhp7zGPRzZ2NuGG6QgDGScDJ5JPqTXmena78cLf4V2ngGw+DLxTx6Smlrf3WqwtGAIhGZDH9MnBOPrVQkmr2697AXvFd7H4J/Yiz4R1xdUjj0qO3i1K3yoYSyhZGXuuN7gA4I78ivT/AIFeEdD8G/DDQ9O0SGALLZxXFxcRgZuZXQM0hPU5J49BgVi/DT4TQaP+z9F8MfEsy3gubWZL1oj8qvK5c7Cf7pIwcdVzXBeGr346fCDT08Jv4KX4g6FZ/u9Mv7O5EU6xfwpIpBPA46cdMkYqHaacYvr94i3+1Tpln4b8UeBPiVoqxWXiCLX7ewlkjG03cMmdyvj72ACPoxHpR8ZLG38a/tR+BfAuvDzdAtdOm1ZrV/8AV3U4LgKw7gBBx6Fh3qXw34L+I3xN+IekeNfipp9toGi6FJ9o0nQIZRI7TcYklIyOCAeeeAMAZz1fx9+GureLn0bxX4N1GPTPGXh6Qy6fNJ/q5kP3oX9j27ckHg8UpKLUW9bPUD097W1ezNk1tC1qU8swlAUKYxt29MY7V4H8BrKHwb+0T8R/h/orFPDyw2+qQW2fktpZAu5V9B8+Poq+lKfiX+0C9r/Y6fBRI9axs+3tfr9jDf38Z6d8b67D4A/DXUPBNrq2veKdSTVfF/iGcXGqXSfcXGdsScDgZPYegGAKi3JGXM9wPl3xR4w8QeGfip8UdL0i6OjWWu+Io7LUde2M406IvJkjb0LAtz1wpxzyPsb4S+CvDPgTwXZ6R4WSN7R0WZ7sEM947DPmsw+9nt2AwBxXmXw1+Gd9P8Q/i+njLw/u8P8AiW9U2xlZWW5j3SHcuCSpG5SDwQcVZ+COgfET4Z+Lrn4f31pc694FbdLo+r+am6xByfJkUndjtwMA4I4JA0qyUo2T2t89P0Gz3GiiiuMkKwNQ16SDT9Smjjiaa0u0t1Qt1DNGNxGR/fP5Vv1g6R4g0TWdYvtOsoLmaS3eSKa4axkEDvG210EpXYxVuCAeoPoadmA868I9SsbGVFJnjBmkXpGzfcHcckEdfTrmqn/CSXCWt5M0drIYoJpkWNzlPLfbh/r1B9jxXSLHGq7VjULxwBxx0qlZX2m3GpahptuFNxaGP7Uvl4GXXcvOMHikBVGtONYawktSoNwYopAchwIt5+jD07jn1pfD2sf2mzK7QBzEswij3FowxI2sTxuGMH0OeKZqPijw/p0+rQ3uoQwyaRZLqF8rdYYGD4c+v+rfp6e4rVs3t5oEurUIY51EgdVxvBGQf1p2YHMjxNqX9mG8NgoVriOGNvLbB3SMpwOrYAByODnHarMviC4W1in8u0jP2NLpkkkOZd2fkj9Tx78so71sXF5ZW+EdgxEyRFI0LlHcjbkKDt6g5OABzVgxRHZmNDs+78o+X6elIDEutcuIZL+EWi+ZZQSXEhYkAoFzH+Lcg+mxvaj+3ZVuZY5EhXFoZ4lByXIQMQSPu4z0I6YIqovjzw23iCTRJHvIphd/YDPLYyrbNcYBEQmK7CxzwM8ngc10/lx7i3lpuI2k7eSPSm01uBjS6zMuomHbb7FnjgMRc+c28A7wPQZ/JWOeKfpmsyXWqCxktvKbbM+7OQypIEUg++TkdQRVnT9Q0/UL+/htiHuNOnFtcExkFHMaSYBPX5ZFPHrV4Ko6AD8KQGGfEKtdanBHEpNrC8kLFiBKyD5x04wcDv39KgbxFcP5qLbxW0iXsdqftBOEJj3EnpnngEcHg1s6pe2OmWZur6RIYQQuSpJJY4AAHJJPYVn6/wCIdD03RrbUrx2uba9eNLVbeBp3uXcZQIigliVBPHYE00mwFm1ib/hHYdSjgHmySJHtClwcvt3KBywPUeoIqquvagNVs7KaxSJpY4TIpydrOZMjd0GAmQD16da2dOvrTULaKSDcN0STeVLGY5UVs7dyMAy9DwQOh9KtFVJyVBPHOPSkBzq+J0lgvHiiQGKZFiZ2IRo2bYJWOOFBBP0x61b/ALQvPtemwpJYypcvIsjx5I+UE/Lz7Y9jVnWtS0/SLWKfUG8uGWeK1VhGWAaVwiA46AsyjJ45rN0nxd4Z1G9t7DTb2OeaS5u7WNYoyQslsdswPGFCkgZ6HcMdRTs9wCw16a8WyP8AoVt51uk7+dIRu3MV2p7jH6rxzV/R7+e8urxJFjSOGVo0x1OGIz1Pp6CrMs1gr+XJLbK0JT5WZcoWOF+mTwPWp1jjV2dY0Vm+8QME/WkA6iiigArzXUfA3iSTX9d1DS7/AEzSodQt5kMVs0yrdyO6FJZUztSRVV18xMli+SOAK9KoqoycdgPMtP8AAXii20a9jm8SNc6g+l29jbSS3U5SMq7mZiM43OpRQ+Cw259jH4a+G+u6Xq2mavceIpJtQt3s1upRczYuIYoHjkVlztcsWU7mBPy9a9RoqvaSHc8y8S/C5tf8XXms3l/EtvfXaJfQKhP2nT1hjxbvn/pvGG9NrMP4jWfc/DnxxMlnAvi1IIYNETTZPImmj8xhGql8Dody7gwIIzjtk+u0UKrILnn0XgPULHxRfX+k3yW1nc3Wnz5NzO0xS32h4mySCGVepOTnB4pPCfgLWtJhEM/i7VVElnbC4khumleS6R5DI488OFR1dBhQPudq9Crm/HXjTRvCFokmoSNJcS58m2j5d/f2HuaTqO2plWrQowc6jskc3deB/EN9f6hp1ze6XF4fvNdTV5GjDtdPsaN1i5AVPniXLZJxkADOaqaR8N/EQtorXWvFV9eRfb2nuSmozoZ08iZFI27SjGR43Khiv7sVm/8AC6rppt6eH4/s+QMG4O788Y/SvQ/BPjDSfFlo8lizRXEWPOt5Pvpnv7j3o9qzjw2a4XEz5Kc9fmvzOMt/hv4ktxc6hD4kA1q6IFzOZpvKmQactuQ0YIXd5yLJvxuwBz2psPwz8RTadZwaj4ou3ltlRVMWo3KYX7aZXBKld2YD5QJH5V6tI6xxtJIyoiglmY4AA7mvJtd/aA8DabqTWcH2/UFR9rz28Y8v6qSQWpTxHL8TPewWW4vHyccNTcrb2OhufBuqXHw6tvDF1qf2ySK4ZpJJLiRWlhEjtGnm8upVTH83JOzByCaS58J6zcfDq38Pak2j61fRTb5JLlZIY3G9mBQx/NC65G0r93HGO274K8WaH4w0r+0dDvBPGrbZEYbZIm9GXt/I1u0Ko2ro5q1KpRm6dSLUlunueTn4beKUhuZE8TLJqV1otlYz6g0sqSvLbzM7DjI2yI+wv94Yzzk1oHwB4kNpHHF4z1G2P9kyW7L9oeXbeFXSOYOdpKqsjDGBkrG3Vc16RXGeL/iZ4U8M747q8e6nQ4aK1XeVPueAPzqauKjTV5ySOepVjTXNN2RXtfBWpSfC3UPCt/q0r390krRXLXDTi2lJ3RFWZVJCMFYDHasGX4S3Vib2XQdYEEk+mW1nGsjMm2RXT7TMGXlXlSKEbueVJIOagPx88OrdNE+kagIwAd+5OQfbNdd4X+Jvg/xBJHDa6l9nnk+5Fcr5ZY+gPQn2zWEMxpSdoz3/AK6mNPG0KjtGaOX1H4X6xdR3bSX9nd3Fxp2kxPLPcTq0lxZyBmLFT91wPvD5gfxrsfB+gaxpPiTxBfXuoC4sdQljktoDNJK0JAO4Atwq8jCgHGOvQDqaK6nUbVjpCiiioAKKKKACsH4heJrbwf4O1HxFdRmVLSLcsYOPMckKq57ZYit6vLP2p7G6vvg5qH2Ut+4nhmlUfxIHAP4ZIP4VvhacalaEJbNozqycYOSPmi/8Y+KvFWsPqGpatdzuzFliWUrHGP7qqOABXsvwX+JN1YLFp2sTXVxYu+wPMdzQHjnJ52+1eI+AAC8kTKcsCQwGSCP89K7V4mtXa4U8SMMgdAP8mvvp4OjWpezlHT8vQ/NcyzathsXem7SVvn5M+vVZWUMrBlIyCDwRXxr4r8R3Piv4l6tdyMWhW4aKFSeBGrFV/ln8a+jfgtr/APaegHTZpN81kAEJPJiP3fy6flXhD+D7jw74v1NpsZ+0OkQPPG7IJHfIxXwOLwsqNWVKXQ9nOsV9fwdCrTXuy1fk/wCrltLVvs37tQzbSo6ZI9av+AZL3QfFdpqm5kRZAsyjo8bcMD/P6gU+2jZCpPdu9bFnatNOqKMb+B/hR7JM82hQtOM47o7L9pTXJtH+HEkMDYa/nW3cg4/d4Jb88AfQmvka42y3GXHykZHGK+tP2l9DuNU+FcktunmS6dNHcN67ACrn8A2fwr5agj83YTxk7CDyOMc+9eXiE5Tsf1XwFKlHLHKPxczv+FvwO1/Zo1640r4pWFnEzC11MPbTpnhjtLKceoK/qa+w6+P/AIIaObj4x6L5Mf7u3dpnGfuhY25/PFfUnjfVW0nQZZImInlPlRY6gnqfwGah144PDzq1XpG7PleP/ZyzGEobuCv97/Q474m+K5ZHfSdLnZI0bbcSIcFz/cB9PWvLW0aNnL4V1JwMjPNdKtsGn3NJnPcYxn1+tTXdosUW6JjuPYV+O43O8Vi68q0nv06Jdv63Pg6mEjV1ktjibjw5YqSzQJuDblOOp/xrOu/DcYgZo8o2wlPUOfX3rtpC4kZdrHb0Pf8A/V0qG5tVmX94pIA4+vt606Ob4iDXNI8+rllGV+VG98FPHN9Z6hb+D/EE0kqSIBY3ErZZT2jYnrnt+Ve218heP5/7O0uO/h3x3FvKhidTgq4OQQfwr6m8F6wviDwnpetLjN3bJIwHQPj5h+ByK/UeHsfPF4b390PBVGpSoSd7ben/AADXooor6A9EKhnknWWFYofMRmxI27GwevvVVZtW/wCEgaBrOAaWLcMtx5v7wy5+7t9Md60KylerFqLcdfyfmtnt+RbjyNXsyO5hS4t5LeQEpIhRsHBwRg8jpVRdH08aF/Yb24lsPJMBikJbcmMYJPJrjP2gbLxPf/D2WDwutxJP9oRrmK3JEskIzkLjk87cgckA1W/Z2sfE1h4Klh8RxXkObktaxXZPmKm0Z4PIXdnAPv611rDR9n7e65lp5iu3Bxvp2PIvGPgWTwb4pkt44S1pcZa2kxwwByM/7Q6Go44vOg2S7SSOw6GvpjxPodl4g0mTT71eD80bgfNG3YivC/E3hq98O3/2a8T90xJilUfK/vn+lfY5XmkcTBQn8a/HzPy3iHJKuGre2hrTf4eT/Rln4Q3/APZvjW2iZ8R3IMLDtyPl/UCvSfiN4ROrj+09PQG9RQJE/wCeqj09/wCdeQwB7O+tr9AN0LK5I9QQc/pX0haTJc2sVxHykqB1+hGa8rP42qwqx6q33HscKwjWwtTCVejuvn/wx4E9jMMrJC6NGeQy4IP0rs/hxoLXOoLe3CZht8MP9p+oH4dfyrutb0Oy1Rd0qBJgOJFHP4+tT6HYLpumQ2i4yg+Yjue5rxJVU46HuYfKfZVlKTukWbmCG6tpba4jWWGVCkiMMhlIwQfwr49+KPhOTwX4zfTdrtZyKZbOXH3oyfu59V6H/wCvX2NXCfGzwfJ4u8KJFZQq+o2s6Pbk8cEhWGfTBz/wGuSpHmR+h8K5x/Z2LUZv93PR+XZ/L8jhf2WvDzL/AGn4nuI8bsWlsSOo4Zz/AOgj867b4p3Ia5trXOQiF2H+9x/Suq8JaJb+HfDljotr80drEFLYwXbqzH6kk/jXGfEEGbxC4ydsca5HqMZr5fjCbp5W4r7TS/X9DgzXHvMcdUr9Ht6LRf5nJwkRIW4JAP5e9V0kmkLcEjop9quTW5kUIucdevUe9MmUxoAq/Kv8q/IDgcWVujHqePWop2GQTwcYHOBipJWO3aqjkZ6dqrBCZSrYJ96cTGT6I84+Nlw0egrGi4MkgU46AZ5PtX0J+zN9s/4Uvof2wEHEvl57x+Y2014f4t0O78U65aaNbQmSaWRF2jpjPU19UeF9Jh0Lw7p+jwcx2dukIOOuByfxPNfrvCcbYSKXbX5nj4VOWKqTtotPy/yNGiiivrT1QrH0nTdStdb1C8utUe5tbg5hgOcRc/p6cVlfDvxRqviR9UGpaHJpYs7jyoyxJ39cg5HUYGccc1V8deMH069/snT8CbjzpeuzI4A9/wCVdtLD1nUdGK1e/wCZwYvE0KVONeo3ZPTffbY7G5u7W1x9ouIos9A7gE1WGs6Wel9D1x96vNmE0gEzEvI5+8xyxP1qxDDL5YDfMT27V0f2fBLWRxf2rUk/diemwzRTLuhkSRfVWBFQ6lYWepWj2t9bpPC3VXGfxHofeuP0Rmtim2QpjOSD/nNdPbaom1RP3ONwH865KmHlSleDO+liYVoWqLf7jzLxn4Pk0VjcW++fT2OAx5aPPZv8a7v4bXP2jwjaxkktb5hOfRTx+hFdDLHHPC0cirJG64ZSMgg1ieG9JbRL+8tYSWsp8Sw5/gPRlP6V01ca8Rh+Sp8S19Thw+WLB4z2tH4ZKzXbr9xt3E0cELTSttRRkmucuteuXc/Z1WJO2RkmrvityLOKMdGfn8BXN4r8S454lx2Hxn1LCzcIxSba3beu/RW7H2GCw8JQ55K5rW+vXiMPOVJV78YNdBY3cN5AJYT7EHqDXFAdq0PD9y1vqKpn5JflI9+1efwvxfjaWLhQxlRzpzdrvVpvZ33tfe5eJwkHBygrNHWV5d43uVHiC6jV8ncvf0A4r1GvE9ZuBfeILy4BVlM7hSOR1PSvseO6vLhKcO8vyT/zPLpuzJUk+X5gFOeAKhmkVsR+WOvHtUBSTBVsk8ZPvTraC6vLoW9rbyzyMeirkjj9BX5fFSm1GKu2buWghVTklVz6e9PtbGa+vEhgjaSbnaEXk5rstE8E3D4k1KRYFOP3aHc34noP1re1W40PwT4cutVlhZIIFy+xd0sp6BR6kn8K+uyng3G4uSddckX/AOBP5dPn9xnKSKvgvwhbaLK2pXCpJqMq7S3URL/dB/ma29e1a10bT2vLreUB2hUGSx9BXnXw4+N2g+MPEa6C2nXemXU2fsxldXWUgZ25HRsAnH616PrOmWurWLWl2rFCcgqcEH1FfrODy2llsYYfltFff63OSvGooS9n8XT1I/D2s2muWH2y03gBtrI4wyn0op2h6TZ6NZfZbNWCFizMxyWPqaK2q8nO/Z7dBUPaezj7X4uti/Xz3rt5JP4lnndvmkuXyPxNe86NaS2Ol29pNdPdSRIFaV+rn1rwvxnp0ll4suYdpGycsDjgq3IP617mR8iqzjfofLcVe0eHpStbXVef9XOz06NTBGynOV5J7VehQMQNuD7elZukXCfYI8nnb1NaNn5hQyyIw6GnUumzWg04qxaSJfT9f1qSDdGeckHtSx8EMzE98H0q3HHuIwcVyylY74QvsaWmzlY1DPlD29K0xyK54OY+2F7E1oafeAuIWzhvun39K4atP7SPQo1fssb4li8zT9+M+Wwb8On9a5cda7mWNZYmjcZVhgiuOvrV7a4eE54PB9RX434g5VOOIhjYL3WrP1W33r8j38BVXK4ETkcU7T1LX9uFH/LRf51FnitXwzbmS9MzD5Yhn8TXxeU4WWPzGjSit5L7lq/wR2VZKFNs1/EN4NO0G+vj/wAsLd3HuQOB+deEaHfXF+I7e0tnnuWOFRRyWzk8elevfEi0vtW0VNA007Zr+QLJIfuxxKQWY/oPxp3hvRPD/g2yWNrm2iuJB+8uLh1R5D7Z6D2FfsmdZPLOMTGm9IQ3fm+i+VvQ+YlOcZ3TsjK8PeB2aBJNdlLsfmMKN3/2mH9K1vEniDQvBlhGrQqruP3VvCoDMB3PoPc10FrcW91CJrWeKeI9HjcMp/EV5F8XdPkl8USXU3K+Qiwqe474/HNe3leS4TALloQs+/V/P+kc2ZYqpRw/PT1f9am/pnxU0ue+S3vbOW1RyMSh94XP94YFbfxN8Mnxp4JutHtrxbeWXbLbzdV3qcrnHY9PxrwQ27i58uMjA+6cdfb619EeBIp4PB+mRXJYyLAMluuO36Yr1runJSjujz8mzGviZyjV6dTxD4P/AAR8R6H43tNc8RTWkVvp7mSJIJd7TPjA7DC85554xivfNV1fTdLQNfXccRPRerH6Ac1meItf+zlrSyYGbo0nZPp715teNI13M8zs8jHJkY5Zvc18HxL4g06Vd0cOlOcdG/sry833/M+6wOVSxPv1XZfieinxvoAlCNNMoPRjEcUV5Nr8qwm1cr8u88e+00V5eW8V5jiqPtJRjv2f+Z7S4dw8kmm/vX+R79XmXxehiXWbGURgO8LBm9cHj+dFFfreVP8A2lfP8j8xz5J4KXqvzF8Pxp5cCbQVKAkHua6SVF4+UYoorqxD985sEv3SKl4AAcccdjTLOWRZkUOcYU/jRRUr4TRu0zaYBomyM8VWhJx9DxRRXNHZnZLdHSRnKKT1IFYPipQJIGA5KkE/lRRXw3Gq/wCEar/27/6Uj28F/FRiH7tdT4cVV0tCowWYkn15oor4Dw+Seayv/I/zid+P/hL1HeIp5bXQr+6t22TRWzuj4BwQpI618feJr271FLjUL+4kubp1Zmlkbc2cdvT8KKK/caCXKz8r4xnL2tGN9Nf0Nz9m3VdRtfjWmj295NHp1xZOZbYN+7YqmQceue/Wvo74kWdtceHJZpoVaSLGxuhGaKKh/Gj1snV8qafb9EedeC9OsrzxNaxXNusiFiSpJweM165r0jw6TK0LFCAFBXjAziiivK4jnKGXYiUXZqEvyZ6nD0Y2Wn2v8jgpeJGrC1Bi1wS3JHTiiiv5mw25+oYbcyNa+aS3Dcgsev0ooor7XJm1h9O7PUi2oo//2Q=="/>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2257" y="160338"/>
            <a:ext cx="1690774" cy="2135845"/>
          </a:xfrm>
          <a:prstGeom prst="rect">
            <a:avLst/>
          </a:prstGeom>
        </p:spPr>
      </p:pic>
      <p:pic>
        <p:nvPicPr>
          <p:cNvPr id="7" name="Google Shape;56;p13" descr="Image result for teaching children with special educational needs and disabilities"/>
          <p:cNvPicPr preferRelativeResize="0"/>
          <p:nvPr/>
        </p:nvPicPr>
        <p:blipFill rotWithShape="1">
          <a:blip r:embed="rId3">
            <a:alphaModFix/>
          </a:blip>
          <a:srcRect/>
          <a:stretch/>
        </p:blipFill>
        <p:spPr>
          <a:xfrm>
            <a:off x="5868900" y="105828"/>
            <a:ext cx="1254423" cy="1844155"/>
          </a:xfrm>
          <a:prstGeom prst="rect">
            <a:avLst/>
          </a:prstGeom>
          <a:noFill/>
          <a:ln>
            <a:noFill/>
          </a:ln>
        </p:spPr>
      </p:pic>
      <p:pic>
        <p:nvPicPr>
          <p:cNvPr id="8" name="Picture 7"/>
          <p:cNvPicPr>
            <a:picLocks noChangeAspect="1"/>
          </p:cNvPicPr>
          <p:nvPr/>
        </p:nvPicPr>
        <p:blipFill>
          <a:blip r:embed="rId4"/>
          <a:stretch>
            <a:fillRect/>
          </a:stretch>
        </p:blipFill>
        <p:spPr>
          <a:xfrm>
            <a:off x="9915495" y="3623455"/>
            <a:ext cx="2093466" cy="3005136"/>
          </a:xfrm>
          <a:prstGeom prst="rect">
            <a:avLst/>
          </a:prstGeom>
        </p:spPr>
      </p:pic>
      <p:pic>
        <p:nvPicPr>
          <p:cNvPr id="9" name="Picture 8"/>
          <p:cNvPicPr>
            <a:picLocks noChangeAspect="1"/>
          </p:cNvPicPr>
          <p:nvPr/>
        </p:nvPicPr>
        <p:blipFill>
          <a:blip r:embed="rId5"/>
          <a:stretch>
            <a:fillRect/>
          </a:stretch>
        </p:blipFill>
        <p:spPr>
          <a:xfrm>
            <a:off x="7443998" y="105828"/>
            <a:ext cx="2753301" cy="2053149"/>
          </a:xfrm>
          <a:prstGeom prst="rect">
            <a:avLst/>
          </a:prstGeom>
        </p:spPr>
      </p:pic>
      <p:pic>
        <p:nvPicPr>
          <p:cNvPr id="10" name="Picture 9"/>
          <p:cNvPicPr>
            <a:picLocks noChangeAspect="1"/>
          </p:cNvPicPr>
          <p:nvPr/>
        </p:nvPicPr>
        <p:blipFill>
          <a:blip r:embed="rId6"/>
          <a:stretch>
            <a:fillRect/>
          </a:stretch>
        </p:blipFill>
        <p:spPr>
          <a:xfrm>
            <a:off x="7326149" y="5142836"/>
            <a:ext cx="2403560" cy="1485755"/>
          </a:xfrm>
          <a:prstGeom prst="rect">
            <a:avLst/>
          </a:prstGeom>
        </p:spPr>
      </p:pic>
    </p:spTree>
    <p:extLst>
      <p:ext uri="{BB962C8B-B14F-4D97-AF65-F5344CB8AC3E}">
        <p14:creationId xmlns:p14="http://schemas.microsoft.com/office/powerpoint/2010/main" val="693175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Sarah</a:t>
            </a:r>
            <a:r>
              <a:rPr lang="en-GB" dirty="0"/>
              <a:t> Martin-Denham (IRN Convenor </a:t>
            </a:r>
            <a:r>
              <a:rPr lang="en-GB" dirty="0" err="1"/>
              <a:t>UoS</a:t>
            </a:r>
            <a:r>
              <a:rPr lang="en-GB" dirty="0"/>
              <a:t>)</a:t>
            </a:r>
          </a:p>
        </p:txBody>
      </p:sp>
      <p:sp>
        <p:nvSpPr>
          <p:cNvPr id="3" name="Content Placeholder 2"/>
          <p:cNvSpPr>
            <a:spLocks noGrp="1"/>
          </p:cNvSpPr>
          <p:nvPr>
            <p:ph idx="1"/>
          </p:nvPr>
        </p:nvSpPr>
        <p:spPr/>
        <p:txBody>
          <a:bodyPr/>
          <a:lstStyle/>
          <a:p>
            <a:pPr marL="0" indent="0">
              <a:buNone/>
            </a:pPr>
            <a:r>
              <a:rPr lang="en-GB" dirty="0"/>
              <a:t>9:15-10:15 am</a:t>
            </a:r>
          </a:p>
          <a:p>
            <a:pPr marL="0" indent="0">
              <a:buNone/>
            </a:pPr>
            <a:r>
              <a:rPr lang="en-GB" dirty="0"/>
              <a:t>‘Enablers and Barriers to Mainstream Schooling: Learning from research on school exclusions with caregivers, children and professionals’</a:t>
            </a:r>
          </a:p>
          <a:p>
            <a:pPr marL="0" indent="0">
              <a:buNone/>
            </a:pPr>
            <a:r>
              <a:rPr lang="en-GB" sz="2400" dirty="0"/>
              <a:t>(sure.sunderland.ac.uk – Search by Author Martin-Denham: publication 8)</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DGAJ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jxF8HbLUdbk1Cz1R7WOWUyNE0e7aScnByOM9q63w74a0XwnaSXck6l0T95dTkKFXvjsorpq+Wf2uvFWpT+LIfCSyvFptvAk0kY4EztyCfUAdvWuXL+HcHUxaqQglLe+rt6LZHpVs2xmIpKjUqNxX9fM9j1L4zeALSV4YdYN/IhwRaRF1z/vdP1qpa/G7wlcT+SkGpb8gKPJHzH25r41smkjmLI5APB9K+h/2XfBkmo3b+LNSgJsrditjvH+sk7v9B29/pX1OIy7D4em5ybOG0UtT6Jgu0fT1vZ1a1jKeYwmwpQdfm9K8e8e/HvR9Peaw8LQ/2pdLlRcniAN7d3x+A968c/aS+NFx4p1+58KeHrvy/D9lIY7iSNsG9kU88j/lmD0Hfqewrzfw7dZmZiuBnKr0ANa5ZlNOpH2lbXy/zPGzLFVKcGqenme4/BvWNV8SfGrTr/VruW7uWEzuzDG0CJsADoBnHAr6Q8U6LbeINCutKuuEmXAb+6w6H8DXz5+y3b/afGd1d7APJtnctjuSq4/U/lXpvxN+L2heC9Zi0Py2vdTdPMaNWwsQ7bj6n0rz+IlSdX2cl7vLa33mOU4xYPD/AFipKzUr389DjJPCniHR5G0/+zbmcKSEkiTcr89QR/Kun8HeAL6bUYdQ1xBBbxMJFgzlpGHIz6D2610/w48eaZ40tJGtkNvdwgGWBmBwD3B7itfxj4gsfDHh661i/cCOFDtXvI/ZR7k1+d4XhHL6Nb6y5OSWqT2+fc+6p8S4nMacY4dK89Lrd37djSiuYJLmW2jkVpYQvmKP4c8jP4VyXxRX/Q7KQnC+aVP4j/61c7+ztrN1r1j4h1O/ffdXGo+Y3sDGuAPYdK634l24n8NM5bb5MivmvrqFT2iUjL6o8BmSoSeqaT9Wv+CeYXcYU/w4AOcdxVK3RW3SIqluevGR2pjyNEM+aGJ5PuD39qjjkEFwpGWBHI7V1n2MINRsS3LqyoGGORk+vtTJ22IFY7tgzn+lDzQGUrKNq/wem6su+utzyw7SrKxxzyfrTSNqVNyaQ3VNSt9Pg+2TTLGoGcEZ3HsPrXsnwS8YDxp4JS8mULdW0rW065znHKn8VI/EGvlb4kTzfu+oUcEbuK9V/YwvJXk8RWjElCsEnJ6EFx/X9K5K1ZKqqRtxDktN5LLFfai016Xs1+P4HrOq/Cv4d6pqP2y88MWJuCdxEbPEGPqURgp/EV12n2dpp9lFZWFrDa20KhY4okCog9ABwKojSCNeOp/aWxj/AFePbH5Vq1w4GdaftHWpcjUmlqnzLpLTa/Y/NcViq1WMYTquaS2bdl5K4V5x8YfhLpPxCMN6bt9N1WBPLS5WPerpnO11yM+xBGM969Hor06VWdKXNB2ZxHz74T/ZstbXUluPEev/AG+1Rgfs1tCY/M9mckkD2A/EV3Px+1lPAfwJ1+70eOO0MFkLW0SIbRGXIQYx0wGJ/CvSa4741eDz48+GGueF43VLi7t/9HduAJVIZM+gJGD7E1pVxVWvJOo7g3c/NXw5K8zu8jsSPXvXYaTLtuIlXJLNg49K5gaTqXhnW7nRdbs57G+hco8EyFSDnGeeo44PQ16T8GvB+r+NPF9vY6Xbu0I/4+bnbmOBO5J9fQd6+oyytGFC8ntueZjqbmtFdn1Z+zDov2TwlPrUkPlvfOI4x/sJwT+LZ/75ryP9pX4ceJ0+JV74m0/T7zULDUlRlkgjLiBwoUqwHIzgYJ45r6s0LTLXRdHtNKsY9lvaxLFGPYDqferEVzbzSvFFPE8iffVXBK/UV8rjp/W6sqgpZdCWFjh5OzX59Tw39lnwfr+k/ate1mzmsIprfyIIZ0KyNlgSxHYfKMeuawf2i/Fq6t4mfQLecNaaZxIgP3piOfyGB+dfRGv38el6Hf6nL9y0tpJ2+iqT/Svz+TU7i41O4vLtjJNcyNLI3qzHJ/U14mMmqMFTXU/SfDTh6lGU6i/5d7est38l+Z9MfsxanDDcX2ksQrXEazRjPUrwf0I/I17R4gsf7R0W7swBukiITP8Ae7frXxz8PPEs2jeJbDUo2OLedWdR3U8MPxUkfjX2nG6yIsiMGVgCCO4rowNXmhbsLjLBTweYLEL7evzX9I+Z75TCzNKzJcRkrMC3VhniiO5+UqDkjGVJya9A+N/gq6u0PiLQ4HknVf8AS4Ih8zj++o7n1rwsX1xbzblDFx1U9Qe+a9iFpK59JlcqeZYdVIPXquz7f5HVXs6MoULkLkjnHNZ0lwY42BI54LE96yBrDOSZfl7LkVA+oOwCgDHUGrUT16eClHRoxPiFL5xiVcAL1Ga97/Y/8OTad4R1HX7iModTnVIM9448jcPYszD/AIDXn3w++GuoeO9ZiuLlJLfR4mzPcEY3j+6nqT69BX1Xptla6bp9vp9jAkFrbxrHFGo4VQMAV51WinXdQ8HjDPKVPArLKLvJ6y8kne3q3/WpYoooqz8uCiiigAoqK7t4bu1ltbiMSQyqUdT3B6ivENG07xB4b8MaTfaBpbm+hutTuLiG6aUiVED+Wp6nJVVVe3OauMebqB6r4p8F+EvFLxP4j8OaXqrxf6trq2WQr9CRWhoejaToditjo2m2un2y9IreIIv5CuR0Pxf4m1D4kT6DceGDaaTHGGW7klw7DykcOB3BZimO23OeoHe0S5krNgI43IVzjIxmuH8G+D9U0fxDJfXd5FJCAwXYTukz68cV3NFaUsROlCUI7S3OWvg6depCpPeOqMTx9Yz6n4G17TbYZnutOuIYx6s0bAfqa/Pw5V/mBBHBHcGv0erwf4s/s/Qa/q0+t+FbyDT7m4YvPaTKREznqykfdz3GMZ9K8bMMNOraUOh+kcDZ/hstqTo4p8sZap9L+Z8zWN48Mq7CcnHFffNlb3reErK3VjFdC0iVt3BDBRke1eRfCb9n+18Papb614ovotRu4GDw2sKnyUcdGYnlsemAPrXutZUMBKdCdOq2lJW0dn9/Rj42z/CZhWpQwj5lC7b6Nu2i+4p6NDdW9isd3Jvkye+cD0zWH4m8A+F/EExub3TUjuv+fiD5HP1I6/jXUUV6GDw6wlGFGDbUVa7d3p3Z8RTxValUdSnJxfloeQX3wF0Oe586HXNSiGfulY249B8orY8P/Brwhpkqy3S3WqOpyBdSDb+KqAD+Nej0V1c8u56NTiDMqkOSVZ2+78VqMt4YbeBILeJIokGFRFwAPYU+iioPHbb1YUUUUCCvl39pX9oDxBovjE/D34cwLJqqOsVzdCLzZPNbpFEn97kZPr0r6ir4B8YahN8Kv2wbjxJr1hLcWkWqPeABfmkglRl3pngkBiQPVccV04aClJ3V7DR0F7bftdaLYrrs91r88a/O9uk0M7KP9qJeT9BmvbP2T/it4u+JWnatB4p0eOGTSmSI38SGNZpDndGyHoyjBOPWvVPBXjLwx4z0tNS8M61aalbsAT5T/Oh9GU/Mp9iAa24ooot3lRJHubc21QMn1PvSqVeZOMo2YNnzj+2z8RvGPgFvCieFNXbThfC7a5Kxqxfy/J29fTe1eYaXr37Wmqabb6lp8OsXFpcxrLDKsdvh0IyCMnNdD/wUb/1ngf8A3NQ/9t6+h/g3qOnx/Cjwskl9aqw0qAEGZQR8g962UlCjGXKmPofMMd/+2B5i5sdaxkZ+S2/+Kr6s8XX2raf8JdU1BpWt9Wt9EklaRcZjnEJJI7ZDV0UN/YzSCOG8t5HPRUlUk/gDWB8Wf+SXeKf+wRdf+imrCVTnktEhXPAP2Rfj9c+IZo/A/jvUjNq0jE6bqExANyTz5Tnpv/unv064z9TV+YPw4+Huu+LvCPiTxF4dZ5L3w19lna2jB8ySN/NLOhH8SeWDjuCccgA/Yf7J/wAboviBoy+GvENwqeKLGL7zHH26If8ALQf7Y/iH4+uNsTQSblD5jaNn9rvxh4h8EfCiPWPDN+bG+fUoYDKEDHYVckc/7orT/Zd8T634v+Dmma54hvDeahLLMrzFQpYK5A4HtXHft6/8kPg/7DNv/wCgS1sfsWf8m/aP/wBd7j/0YazcV7C9uouh23xc+I3h34Z+Fm1zX5mLOTHaWsePNuZMfdUenqegH4A/I9/8cvjp8UNamsvAVjdWUAPyw6XbhmjHbzJm4BPvgelZXxs1DVfjH+0yvhazuCLaO+GlWXdYo1P7yXH4Mx+mK+4fAXhHQvBHhm18PeHrJLWzt1Azj55W7u5/iY9z/SrtChFNq7Y9j4u1LxJ+1T4CT+2dcbxCbSP5na5jiu4VHq/l52j3OK+gP2ZPjo3xUW60nVNJay1mxgE0ssCk28qZC5z/AAtk/dPXnHSvbmAZSrAEHqDWR4Y8LeHfDC3a+HtFstMW8nM9wLaIJ5jnucf5FZzrRnGzjr5CubFFQ3l1a2Vu9xeXEVvCgy0krhVA9yar6TrOkaujPpWqWV8qnDG3nWTB98Guewi9RRRQAVxHxa+FvhL4maSln4jsj9ohB+zXkJ2zQk+jdx7Hiu3r5s1v9qay8O/F/V/C+veHbiHQbOb7Ol3Gp+0q4+87I2AUJ6YwQOfm6VpSjOTvDdDR5J8Rf2e/iL8K5pPFfgnWbnUbS0y5uLEmK7hQc5ZB95e5xke1eyfsk/Ha9+IDzeE/FRibXbaDzre6Rdou4hgNkdA4yM44INdfrv7RHwitPDk+pReKrfUCYiY7SGGQzSkjhdpUbc/7WBXzV+xTpF/rvx4uvE1pZmDTrKK4mmIHyRmU/JGD68n8FrrfNUpSdRarqPpqdl/wUaOJvA5/2L//ANt653wj+yRqXiLwvpmvR+LrCFdQtY7gRtaMSgZQcE55610X/BRrmXwP/uX/AP7b16D8Mfj/APCPR/h34f0rUvFyQXlpp8MM8f2G5bY6qARkRkH8DTjKpGhHkDWxg/Bn9l++8A/EnSfFs/im0u0sGkYwxWxVn3RsuMk/7Ve6fFn/AJJd4p/7BF1/6KauMH7SHwXJAHjRMk4H/Evuv/jVdd8TriG7+EniO6t3EkM2i3EkbAfeUwsQfyrnm6kppzQtT5t/4Jyfe8cf7mn/APtxVH9qf4T6l8P/ABPH8WPh75lnbLcCe7jt1x9imz/rFA/5Zseo6An0NXv+Ccf3/HH+5p//ALcV9cX9pa39lNZXsEdxbToY5YpFyrqRggjuMVrVqunXb/rYbdmfGnxr+LmnfFT9mK3nby7bXbLWLZNRsw3Q+XLiRPVG/Q8Gvaf2LP8Ak37R/wDrvcf+jDXyv+098HLv4Y+JTfaZHJJ4X1KQmzkBJ8h+phf3HO0nqPcGvqj9iz/k37R/+u9x/wCjDVVlFUfd2uD2PmD4Qyx+Ev2wbaLWGVPK1y7tXZuAryrIifq6/nX6D18gftq/CDUhrDfE7wvayTRsqnVooB88LKOJwB2wPmPYjPri/wDBT9q/S10a30f4kR3UV5AoQarBH5izKO8ij5g3uAc+gpVoOtFTiD1PrCmXEscEEk8rbY41LsfQAZNeHeLf2qPhVpOmvNo9/eeILvB8u3trWSEE9tzyqoA9wCfaqn7OPxj8QfF8+I9J1jw8lnFHCzQXtqreSiv8oictnL85GOoB44rm9hNR5mtBWPE5F8YftRfFvUbKLVm0/wAL6axZFOTFBDuKowTo8j4JyelP+LHwT8T/AAJtrbx/4K8VXNxBazIlxKI/KliLNhdygkPGTgEH1FO/Zl8X2PwT+KviTwf4536dbzuLc3TqSInjY7GbAzsdSOR0498egfte/GnwXqXw1ufBvhfV7bW7/U3jEr2jb4oIlcOSWHBY4AAGSMknHGe5uaqKMV7pXU9x+CHjdfiH8NNJ8UGNIridDHdRr0SZThwPbPP412teT/sl+F7/AMJ/A/R7LUo3hurppL14n6xiU5AP4YP416xXn1ElNpbEMK8/8ffDb4b/ABRSRtZ0+zvru3Pkm8tJgtxCR/CXX0/utkDPSvQK+U/gB8UPAPgHVviFYeLfEUGlXNz4nnmhjeGRy6bVXd8ikdQaqnGTTlHdDRvj9lH4R2eqW8N1rWumSYkw2st/Epm2/eAxGCRyM49a9y8F+E/Dvg3Q49G8M6Vb6dZId2yMcs3dmY8sfck14H4k+IXgv4gftG/CyTwhrkOrLYG/FyUikTyy6R7fvqOu1unpXpX7SvjC68KfDWe30jL69rki6Xpcan5jLL8u4fQE89iRWk1Uk4xk9wdy18Tfhj4I+L1ppN3rctxdQ2QlNpNY3QVSJNu7nBB+4v5VwL/st/BuO+jsXn1dbqVDJHCdQUO6jqQNuSBmpP2WbjUvBer6/wDBbxHcCW80ZhfaZN0E9rLgtt/3XbP1dh/DWR+1LZ+JL740fDyHwffix14Q3UlnKx+VnQbtjezBSpzxzTjzqXIpaAa8/wCyt8IbSF7q4fWIYYhveSTUFVVA5JJK8CvY7yx0O78FS6XNcR/2LLYm2aUTAL5BTbnf06d68i1z4i2vxA/Zr8eG4tjpviDTdGu7bWNMk4e2mEbA8HnacEg/UdRUjAf8MV7cDH/CMjj/AIDSkpytzPrYNTe+Dvg/4WfDV9Qi8I69btJqZiEwn1OOUt5e7aFxj++1eqjpXz58JvgZ8LfE3wU8LX2o+E7VdQvtHtpp72BmjnMjRglwwPBzzV79nDV9c0Xxz4w+EWualcasnh1o59NvJzmQ20mCqMe5G4fkamcVK7Tu0B6F46uPh74q0PUPCfiTWNHlt7kGGaF7uNXjYdCMn5WU8g9iKs/Cnwdo3gTwTZ+HdAu7i70+EvJHNNIrs+9sk5UAEc18qeBrj4D2/iD4gJ8Vo9MbVG8Q3JtPPgleTycD7pQED5t3XvXqv7KtzfeHvgdrmu3TXD6DFdXd3okU8u+RbRAdqnGcZ24x65qp0nGNkwse365rmiaLAJNa1WxsI24BuZlTd+Z5ryXxL8A/g18QnbWdPt1tXlbdJcaJdKiOT6rhkH4AVznwV+GGl/E7RV+KPxShbxBqWuFprO0uHJt7O2JIRUQHHQA1F8RfCVr8C/FGhePPh/52n6NeajFYa1oyyE28iSnarop6MDj9KIx5ZcsZagamk/sm/CrTrkXd7NrmoRx5Zorm8VYiPfYqt/48K9U8Ial8PtJij8MeF9Q0C1SD5UsrOeMYPfgHlj3PJNeZ/HGTVPHnxb0D4PWWpXGm6PLZvqmuS27lJZoVYARA9gSRn/e9q19Z/Zv+FN3oH9n6d4eTSLxE/wBH1G0kZbiNwOH3Z5OefelJ8yXtJPUDd+LXwd8B/EkJc+JLCSK9hXauoWkginVB2JIIYf7wOO2K5P4Zfs6fCbQb+HxBYfaPETxtmCS8uUnhR1PUKihSR/tZp3wG8S65rHwv8VeHfEtyb3VfDE9zpc12eTcKsZKMfU7SM14p8DPFviHxF8O9K+DHgGYadqdzLdXGsaq5C/YrVpTkRDOWcgjp0yPci4xqWcebRD1Ps6w1HT9Q837BfW115L7JPJlV9jehx0NWq5n4a+B9A+H/AIXg8P8Ah+18qFPmmlbmS4kP3pHbuxrpq5Xa+hIV4D+y94ct5Lr4iSa3ocTu/imZoWu7UEsmxeVLDp16V79WNda6IbWCaO0kkaa7a1VAecgMc/T5TVRnZNdwPJ/iboMNp+0P8KbjSdHjggT+0ftEltbhVX5Itu4qMeuM+9YnjHQvFnxW+P8AM2ia1L4a07wRGq2d9Npq3SS3kgO8rHIQrYHG7nGB3r3afXrWO7vbUKXltYfMIDD5iACyj6Bl/wC+vY03+3AreXNaskoLhlDhgNqb+v0/KqVVqw7nz38TfB3xG8DeKPD/AMXL/wAZSeNLnSLmOzu4INEis5PsUjEOP3RO8ZboRxuJzXXfEuGe/wD2i/hVqdpbzy2YhunaZY22oGjONxxxnPevVB4gheIeVbyGUmNDGxClXct8remNuffIx1p+o65HaaVbX6w+cJ5BGqo2ecE9cf7OOlP2z0ugueK/tTfCvVNS03U/HHgLfBr0mny2er2sI41OzZNrAr0aRR07nA7ha1I7a4l/Y2W1jt5Xnbw0FWIISxO3pjrXp6eJIjqF3aPaSp9ljLuc5OBGkh4/7aAfWpX15IEd7y2MKx7TIVkDhVYEqcj6Y/EUvbOyT6Bc8E+GPxx07w38K/DnhqLwX4x1LW9P0uC0+zw6aQskqoFwHJ6ZHXBPtXY/s9eCfElnrXiT4keOLdLPxF4nlVvsKHP2O3XGyNj/AHsBfpjnkkD0mfXvKSbdZSbofLMg3jCB1LZPsMc1PPq211jgt/OkaRkX94FUgIGJz9DRKorPlVrhc+Y/hj448O+BdR8eaX4s8Ka1fS33iS5uYfJ0gzo8RVFAyeOSrcV2P7L3hXVJPDfjmXVdDutB8O+JL+STStKnBVreBw4YhDwuQy9OPl44Ar2U+IbYPbL5MoFysJjY9CZJNm36jr7gGrVxqttDrEGmMf3syls5GF9Ae/ODj6VUq107LcLnzx4G8ba38BdOfwJ4/wDDesXmh2cr/wBj63p0HnRyQk5WNxxhhn6+o7mbVNS139oPxRoVjpvh3VNG8A6Vepf3t/qEflSXzpykca56Z579QTjGD7jH4milWRY7OXzUEOY2YA5llMaj9M59DVqXWlj0hr9oCCkxhZN2cMH2nkdRn0o9qr81tQueV/HPw34q0jx1oXxa8D6adXv9Kgez1PS0OHu7Rjk7MclgfqeF4IBFZl3+0pYX9m2n+FfAvizUPE0i7ItOlsdgjk/6aMCflB9M/hXr9v4iWXUraxayljeZVPznBXKk9Pw/WnweIre5gVrSLzZHuDDGvmABvlLBs9gV5H5dalVFZKSvYLnn3wa8Cax4P+F2vSeIpFn8Sa81zqOpCM7lWV0OIx1zgYFeQ/C/4UatrPwI0TxR4bE2h+PtDvLqWwndPLM6ecx8iQHqp5xnpk9ia+obzW2tZZlksyVitVuCyyg5y23b+eeakbVzsu5ltcwW+8bvMG5mXqNvUf5Pemq8lfzC5zHwU8eXHjvwobnVNIutH1uyf7PqVnPCyBJh1KE9VPb06V3dQ2Mz3FqkzxGIsM7T1FTVlJpvRCCue0HUvDXiI3S6ZC1xHHJueV7GWOKRsldyO6hZOQwyhIroa8s1D4e+KJLTXLfS9bt9Gi1Bl8qCwuJ4kRsyFplIOYXO9MqnynYT1bIqKT3YHpptLUgg28RznPyjnPX881U0aTSdQ02K601IpLUl1RhGVGQSrcEA9QRXE6z4G8UXOk3ENl4quoby51P7TJP9tuF2whSFRADhcMclQAGHB7EaHg7wbqXhu8vprfVpJIrm2kAgknlkiS4aaRxIqMSqDa6qQoA+XpRyxtuBtW+u+F9Rj09Yb20uF1dpI7RQM/aDEGLgDH8IVuvTGK1zFawwLuSKOKH5lyAFTHf2715b4d+Ec+hXem3Vnq8ZbS/K+wxuh2226Epd7T1/ethz759adp/wz8RS6Jf2Wu+KLu+eaxuLeBTqNyyRySHhm+YbwP8AaBIBwPenGHRjPTLc2M91c+VGpmik2zN5ZHzFFPUjn5dnTPTHas7X9T0Hwzp0cmoQyJBcTrDHFbWMty8khyQBHErMfuk9OMVyt34E169tzFP4iu7dMl44rbUblBE32KGFQGDBmUSxvJg9d+SMk1pa74Z8QTWthPaa0NQv7XUIr0JqJVIV2xsrIhijDAEtn5tx96nlj3Eb+lXWi+IdMXUbFoby1nP3ihBLKSpVlYAhlIIIIBBBBFO1GfSI72z0u9EXn3zP9niMZO9kXc3IGBhR3xXDWHw91601mx1IeJrkbrma8v4ba4e3haeSUyMRGAwkUghMNg4XIOSapf8ACrNZe006G48U380tlagrM2o3JlF4bZo3lEm/cFMhVtmduBjHanywvuB6oYITjMSHG3Hy9MHI/Ko7pbOFHvLlYUWMb2lcAbQO+favPbXwH4mm1S6k1bxVeS2VxdQzPDBqFxESqLMGClWBj3GSLKqcfu8+1aHhnwbrel+EL7RbzxBPfz3VtCvnXE8s5EoiVZmzISwDsGOBwu7gCk4x7gb2oat4bg8PPrNxNA+mnZGZI4jKXJcKiBVBZmLsAFAJyQAM1d0i60+/0+CSzRkhZd8cU1u8EigHGTG4DLyO4Fcppfg7UrXwRqPh+7k0/UBNIptoLou8McY2kRsRhsjacSD5s4bGaxv+Fc+JRbh18TSi+fS5LJroXk4kizO0saK2SWCq3l+Y3z4UNyafLHuM9Oe3gd97wozZzkrz0I/kT+dZ+rT6JYfZ7fUFgiF4/kxAxEq7KrPgkDA4VsZx6DkgVx0vgLxE9gYY/GWrQE6aYNhvZJD9pyB5nm8HGwbfug5Yt94CrupeB7zUvhvbeGrrWbtb+GdLhb17gzyKyzeZt8xlBYYOzkZ28HNLlj3Ebuh654b17y00m6gvVls0uEKRna0DMwU5Ix1VuOvGcVorFp0lwzqts8soZGIwSwU4Ye+DwfSvOF+F9/ptw3/CO629hayatDdeTHNJF5NtHs2wJt6p8r5RuDv68cz2Hw71Kz1JLqO9TEd5q0ilb64RhHeSiVSOSA6kYx0/i+9mm4w6MD0iCGOCIRwoEQdFHSn1i+BtM1HRvClhpeq3pvry3jKyTmV5C/Jxl3O5jjGScZ9B0raqHuAUUUUgCiivFf2q/HV/4a8PWeh6VM0FzqpbzpUYh0iXGQpHTJ4z6Z9a3w1CWIqqnHqRUqKnFyZ68NW0pr37Eup2Rus7fJE678+m3OauV8HeH476NFvI0aT5gfvEH65r6k+DfjiTWIV0bVXH2pEBt5WbJlUDkH3H8q9bG5JOhS9pB3S3PCw/EFKpiVh5qzezv17f5HpF5c29naS3V1MkMEKF5JHOAqjkk147rfxpkmvJIfD+nRtAhwJ7gnLe+0dB9asftXa3daX8PbeztGKtf3ixyEf881UsR+YWvIPCVq39nxySZG8cEjqK8HVySOPO81r08QsPQdtNX1PZfCfxdFxfx2fiKzitVkYKtxETtU/7QPb3FesqQwDKQQeQR3r5VudJmuJRIW+TgY68V7l4O1a4i+Fs1w7MZ9OtpY1ZuSdi5U/lj8qpxa3OrIMdiMTUdCtq+jML4k/G7QPCOqSaTb2c+q3kJKzeW4SONv7pbnJ9R2rS+F3xZ0Dx1cPYwxS2Goqu8W8zA717lSOuPSvkTUbi41CZrmXc7O5LkH7xPJqz4N1K50jxlpOoWn7t4byIg+oLAEfkTxXnvEzU/I/oSrwJgPqLhC/tUviv19NrH3rSOyohd2CqBkknAApQcgEdDXlXxN8SSahO2k2MhFtC+JSp/wBa3p9B+tZZvmtLLKHtamreiXd/1ufjj0L3jD4veH9DdobKCfVplba3k8IP+BHr+ArlI/2gIlumSbw6/lhsDZP8xH5Vzg0mJmZgpAJwRjpVa60WHDbbdS3ODt9fWvjI8ZSnLXT0/wCCeZWjjm+aMkl6Hsvg/wCKfhXxHPHapdNZXcgGyK4wof2Vuh/Su5r5K1Xw/aldibVdmUrzjgdq9g+B/jS6v3m8K61N5l9apvtZWPzTRDqD6kZH4fSvpcoz2GNahJ6lYfF1Of2dda90eq0UUV9EekFFFRNHIbpJRMRGFIMeOCfWonJxSsr/ANb69hpXI9Sv7PTbU3V9OsEIZVLtnGWOAPzNfP37Y/hy7vG0PxBbQvLHCr20u0ZC5O4Z+vNe2eMfFnhvwtbwSeItQjtEuGKxK0TSFyOSQqgnA45xgcVavbfSvFPhxoWZLrT76EFXQ8FTyGHuOtd2Cqzw1eNaS930+/UxxVN1KDjD4vw8j5C8HxtLpaRyDoCoI67f/wBddDot1PpGsRT25KGFlkjI7EGtLxL4RvPCury2NwC0JcyQSJwsiHv7H2qu8PmL93LAfpX6DCcKtNNO6Z+LYz2sMTO6aknt2Z6z8XNFg8d/Deyv0yBC6XRxyQpUhx+Gf0ry7T7DyoliUYWMYUdgBXsHwSvvtnhGSxlGTbSldp7o3P8APdVPxT4DkiuZLzSAGgb5mh/iT12+or4CvRjQxE6b6M++q4V4+jTx0FdySv6o4CyTdEFPHPpXrvgTTEbwZLazAiO88wH12sNv+NcV4a8PNfawtscqv3nbHRe9evwxpDEkUahURQqgdgKxquy5T0clw0oS9q+mx8M+ItBuvD3iDUNFvlw9rOVBI688EeoK4NaPhHRv7Y8Y6DYQjLvdRknGcYYMSfyr3P8AaU8Ff2lo48VabCv2yyAW7A6yQ+v1U/p9K579mHw211rN14muF/d2qeRDxwZG+8fwH8xXnKlZ8p/QseJIVsnljb+8k01/etb8d/Q9r8aahJp3h+eSA4mk/dxkdie/5ZryKKGOSVXClsjH4d/wr0H4pzN5VpbjgHc3Xqe1cBvEMbN93Ofz9BX5Xxni5VsxdO+kEl9+r/ryPx+EVa7H3kVu0YEeAwxk+1ZrRyFmAxtzx7CrMUTkb3PDnIGKRshWY8A+tfJ3sxSXNqUrqBSr5wWBzjriuOvPED+HfiZ4b1BfkC3I8zHUq3BX8Qf1rtpXLk4yfevIPHlld6x8RNK0+2yXeZYwMdGLDk19Rwtd4y7eybPGzSyjG3f8tT7jFFMt4/Kgji3FtihcnvgdafX7EeoUY9O2a3Lqn2y7bzIVi+ztJmFcHO4L2b3p2m6pYak862VykxgfZIF/hNWwQc4IODg4rNmbR9BiluNkNr57lmCD5pG+neqpU42cUnd7fqRWqzvGTa5Vvf8ACxx/xi+Gcfj5tOuI9TawurHeqkpvR0YjII7H5Rz/AJHX+E9Fh8O+G7HRIJnmjtIhGJHABb1OB05NYl14ybefs9moXsZG5P4DpQni25G1ntYmU9dpIrtdDEypqD2Ry/2lQ25jc8R6HYa9YG0vo845jkH3oz6g14z4h8Kah4fvCtxHvtST5U6fdPsfQ/Wva9P1S3u1/wCebehPH51ZureG6t3t7iJZYnGGVhkEVpg8fWwb5XrHt/kcOZZRh8ySqLSS6/5nlHwcufsXiKewORFdwkoP9tef5bq9crzTUdAk8L+JLPUrcs9h56/N3jB4Kn8CcGvS6eaThVqKtDaS/FE5DSqYejLDVFrF/g/6ZAttbxXL3SxqkjrtdumRT1uIGbas0ZPpuFctrOoS3Vy6q5EKnCqO/uazwOeOK/HMw8SI0sTKnhqPPFO127X9NHofXU8u928nY7m6giurWW2nQPFKhjdT0ZSMEflWZ4P8P2Phjw/baPYZMUIJZ2HzSMerH/PpVLQdTkjmW2uHLRtwpPVT/hXSV9rked4fOcN7ejo1o090/wCtmYVVVoRdFv3Xr5O3/DnCfEbZJqUIY/LHFkj3ya5Fod/+s/H61ufEm6Y+IPs6gfLGoP4jNc6lwqIduT6nrX5RxDVU8yrP+8192gQaskF1C23cM5qnJC7kBuKsvIWf7xIz09TUtvbSzv5UMbO2eFUZJ/KvFS5naKCSTMryG3PH0JHBHpWj8H/Ab3fin/hLNUiPlWpItQ38b5+99B/Ouz8N+CpHIuNWARMgiEfeP1PYe1d5DHHDEsUSKiKMKqjAAr9I4UyDE0p/WMQuVPZdX69l5HDWw9OpKLlrYdRXGeOL7xLbatappKSeSQCNibg7Z6GuxiLmJTIAHwNwHY1+k1KLhCM7rUypYlVKk6aTXL+Poc14D8IweEYtREeo3F4LyfziZv4AM4HXk88nvxxXnGva1Lqvi2SSSRiiyFIlzwEB6CvYbG6bUdGS6+zyQNPET5cgwy5HQ14AN8HiFUb+FyM4755r3Mpi6lSrOp8SX9fkfNcR1/Z06Eafwt3/AC/zO8jtlk2llxjtnrV2O2GR8vPGOf1pIWHkB2xyo571atjlM7eCOKmUmbU6cSa3leFMbeD/ADrZ03UJA/7xi0R7HqtZkaLIMdPX3qe2Ty3388HnI4rjqKMlqejRcoNWZ0VxDDeWrwyqJIpFwQe4pYo/Lt1h3E7VC5PU4HWqVpdBThvunr7VojkZFedOLS5XsenBxl7y3OFkUq7AjnJoCfLmtDXbVoL92AOyT5gf5iqAbjHIr+ZcbgXgsXUoVVrFtf5P5n00J88VJDW4IrtrRzJawyN1ZFY/iK4qNGklVFyWYgD611erXUelaDc3TttS2ty2foOK++8OVOM8TVfwWX36/ocGYtJRPJ/EN2t94kv7oOhVZyi49Bx+dRWNnLqMhTT4ZLh84CqP1+lHw78F6hrm7UtSMtrYSsXCtw8mTkgeg969i0vTrLTLVbaxt0hjUYwo5P1PeujCcKV8yryxFeXLCTb83ft/n+Z5dGu5QTtY4rSPALNItxq11tA5MUXX6Fv8Pzrs9L0/T7CLZYwRoO5Xkn6nrXmPxi13VW1b+x7GaSC1iRWkKEgux7E+ntXEaD4j1TR9Uju7e5lG0jfFklX9QRX3+XZDgsvinRhr3er+/wDyPFxOfQo13TcXZPVnZ/tReItZ0HwjZx6Vc3Vot3MyTT25KsMAYXcOQDk/XFYH7J/ijxHq82raZql5dX9jbxJJFLO5cxOTjYGPOCMnH+zXttzZ6fr+ipFqVlDc2txGshhmUMORkfjWXt8P+C9Ka10nTYLZc7hBboAWPqx/qa9fE5phcFgZe3tFLq/636WPoKUZVbQgrtnSUV5bfeKdbvZcpdC2Q5wkIGPzPJrIXxXr0cssS6pLtR8Ddg9hXwtPjnA1qzp04Sa76f5nsw4fxEl8Sv8AM9prxnx5pUdj4wmMRG2UiYAfw56j86KK/S8nk1XaXY+B4jpxlhotraSOg0q1M6rE8hAAG7371rC1WPaq8BaKK1qyfNYWHhH2aYzznjkUBQcn1xV+znS5j+6QOtFFZVEuW5vSk+aw6UGKQYPyntWppEjNEY252dD7UUVy1dYHZR0qC63As1g7H70YLA/zrkj1oor8T8Q6cY42nJLVx1+9n0mAb5Ganhm3Wa8MzYxEMge5rc1Sxg1C2FvcgtDuDOnZ8c4PtRRX1nA1Cn/Y0dPicr+etvyRyY53qtM8W8bfGPVLa9mtfD9jb21vbsULzpudsccAHAH50fB/4zar4i8Z2/hXXbCB5bqFpYbm3G3aQM7WUnkYHUUUV95KEVHRH5pgM0xdXM+SdRtXat0+47X4q6J5kB1aJkH3UlU9T6EVwvhHwy2sa8kLTIqfekJ5JA9PeiiiLfJc9nHUacsdFNaOx7Nq93/ZmnosCDdjZHnooArg7uVpvMlnZnZuWOeTRRX4P4h4utPM1QlL3IpNLpd7s/ScohFUuZLU5/IWQjkqOgrnr6AzX87h8fPjH4CiivJyRtYi67H11B2bZ//Z"/>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DGAJ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jxF8HbLUdbk1Cz1R7WOWUyNE0e7aScnByOM9q63w74a0XwnaSXck6l0T95dTkKFXvjsorpq+Wf2uvFWpT+LIfCSyvFptvAk0kY4EztyCfUAdvWuXL+HcHUxaqQglLe+rt6LZHpVs2xmIpKjUqNxX9fM9j1L4zeALSV4YdYN/IhwRaRF1z/vdP1qpa/G7wlcT+SkGpb8gKPJHzH25r41smkjmLI5APB9K+h/2XfBkmo3b+LNSgJsrditjvH+sk7v9B29/pX1OIy7D4em5ybOG0UtT6Jgu0fT1vZ1a1jKeYwmwpQdfm9K8e8e/HvR9Peaw8LQ/2pdLlRcniAN7d3x+A968c/aS+NFx4p1+58KeHrvy/D9lIY7iSNsG9kU88j/lmD0Hfqewrzfw7dZmZiuBnKr0ANa5ZlNOpH2lbXy/zPGzLFVKcGqenme4/BvWNV8SfGrTr/VruW7uWEzuzDG0CJsADoBnHAr6Q8U6LbeINCutKuuEmXAb+6w6H8DXz5+y3b/afGd1d7APJtnctjuSq4/U/lXpvxN+L2heC9Zi0Py2vdTdPMaNWwsQ7bj6n0rz+IlSdX2cl7vLa33mOU4xYPD/AFipKzUr389DjJPCniHR5G0/+zbmcKSEkiTcr89QR/Kun8HeAL6bUYdQ1xBBbxMJFgzlpGHIz6D2610/w48eaZ40tJGtkNvdwgGWBmBwD3B7itfxj4gsfDHh661i/cCOFDtXvI/ZR7k1+d4XhHL6Nb6y5OSWqT2+fc+6p8S4nMacY4dK89Lrd37djSiuYJLmW2jkVpYQvmKP4c8jP4VyXxRX/Q7KQnC+aVP4j/61c7+ztrN1r1j4h1O/ffdXGo+Y3sDGuAPYdK634l24n8NM5bb5MivmvrqFT2iUjL6o8BmSoSeqaT9Wv+CeYXcYU/w4AOcdxVK3RW3SIqluevGR2pjyNEM+aGJ5PuD39qjjkEFwpGWBHI7V1n2MINRsS3LqyoGGORk+vtTJ22IFY7tgzn+lDzQGUrKNq/wem6su+utzyw7SrKxxzyfrTSNqVNyaQ3VNSt9Pg+2TTLGoGcEZ3HsPrXsnwS8YDxp4JS8mULdW0rW065znHKn8VI/EGvlb4kTzfu+oUcEbuK9V/YwvJXk8RWjElCsEnJ6EFx/X9K5K1ZKqqRtxDktN5LLFfai016Xs1+P4HrOq/Cv4d6pqP2y88MWJuCdxEbPEGPqURgp/EV12n2dpp9lFZWFrDa20KhY4okCog9ABwKojSCNeOp/aWxj/AFePbH5Vq1w4GdaftHWpcjUmlqnzLpLTa/Y/NcViq1WMYTquaS2bdl5K4V5x8YfhLpPxCMN6bt9N1WBPLS5WPerpnO11yM+xBGM969Hor06VWdKXNB2ZxHz74T/ZstbXUluPEev/AG+1Rgfs1tCY/M9mckkD2A/EV3Px+1lPAfwJ1+70eOO0MFkLW0SIbRGXIQYx0wGJ/CvSa4741eDz48+GGueF43VLi7t/9HduAJVIZM+gJGD7E1pVxVWvJOo7g3c/NXw5K8zu8jsSPXvXYaTLtuIlXJLNg49K5gaTqXhnW7nRdbs57G+hco8EyFSDnGeeo44PQ16T8GvB+r+NPF9vY6Xbu0I/4+bnbmOBO5J9fQd6+oyytGFC8ntueZjqbmtFdn1Z+zDov2TwlPrUkPlvfOI4x/sJwT+LZ/75ryP9pX4ceJ0+JV74m0/T7zULDUlRlkgjLiBwoUqwHIzgYJ45r6s0LTLXRdHtNKsY9lvaxLFGPYDqferEVzbzSvFFPE8iffVXBK/UV8rjp/W6sqgpZdCWFjh5OzX59Tw39lnwfr+k/ate1mzmsIprfyIIZ0KyNlgSxHYfKMeuawf2i/Fq6t4mfQLecNaaZxIgP3piOfyGB+dfRGv38el6Hf6nL9y0tpJ2+iqT/Svz+TU7i41O4vLtjJNcyNLI3qzHJ/U14mMmqMFTXU/SfDTh6lGU6i/5d7est38l+Z9MfsxanDDcX2ksQrXEazRjPUrwf0I/I17R4gsf7R0W7swBukiITP8Ae7frXxz8PPEs2jeJbDUo2OLedWdR3U8MPxUkfjX2nG6yIsiMGVgCCO4rowNXmhbsLjLBTweYLEL7evzX9I+Z75TCzNKzJcRkrMC3VhniiO5+UqDkjGVJya9A+N/gq6u0PiLQ4HknVf8AS4Ih8zj++o7n1rwsX1xbzblDFx1U9Qe+a9iFpK59JlcqeZYdVIPXquz7f5HVXs6MoULkLkjnHNZ0lwY42BI54LE96yBrDOSZfl7LkVA+oOwCgDHUGrUT16eClHRoxPiFL5xiVcAL1Ga97/Y/8OTad4R1HX7iModTnVIM9448jcPYszD/AIDXn3w++GuoeO9ZiuLlJLfR4mzPcEY3j+6nqT69BX1Xptla6bp9vp9jAkFrbxrHFGo4VQMAV51WinXdQ8HjDPKVPArLKLvJ6y8kne3q3/WpYoooqz8uCiiigAoqK7t4bu1ltbiMSQyqUdT3B6ivENG07xB4b8MaTfaBpbm+hutTuLiG6aUiVED+Wp6nJVVVe3OauMebqB6r4p8F+EvFLxP4j8OaXqrxf6trq2WQr9CRWhoejaToditjo2m2un2y9IreIIv5CuR0Pxf4m1D4kT6DceGDaaTHGGW7klw7DykcOB3BZimO23OeoHe0S5krNgI43IVzjIxmuH8G+D9U0fxDJfXd5FJCAwXYTukz68cV3NFaUsROlCUI7S3OWvg6depCpPeOqMTx9Yz6n4G17TbYZnutOuIYx6s0bAfqa/Pw5V/mBBHBHcGv0erwf4s/s/Qa/q0+t+FbyDT7m4YvPaTKREznqykfdz3GMZ9K8bMMNOraUOh+kcDZ/hstqTo4p8sZap9L+Z8zWN48Mq7CcnHFffNlb3reErK3VjFdC0iVt3BDBRke1eRfCb9n+18Papb614ovotRu4GDw2sKnyUcdGYnlsemAPrXutZUMBKdCdOq2lJW0dn9/Rj42z/CZhWpQwj5lC7b6Nu2i+4p6NDdW9isd3Jvkye+cD0zWH4m8A+F/EExub3TUjuv+fiD5HP1I6/jXUUV6GDw6wlGFGDbUVa7d3p3Z8RTxValUdSnJxfloeQX3wF0Oe586HXNSiGfulY249B8orY8P/Brwhpkqy3S3WqOpyBdSDb+KqAD+Nej0V1c8u56NTiDMqkOSVZ2+78VqMt4YbeBILeJIokGFRFwAPYU+iioPHbb1YUUUUCCvl39pX9oDxBovjE/D34cwLJqqOsVzdCLzZPNbpFEn97kZPr0r6ir4B8YahN8Kv2wbjxJr1hLcWkWqPeABfmkglRl3pngkBiQPVccV04aClJ3V7DR0F7bftdaLYrrs91r88a/O9uk0M7KP9qJeT9BmvbP2T/it4u+JWnatB4p0eOGTSmSI38SGNZpDndGyHoyjBOPWvVPBXjLwx4z0tNS8M61aalbsAT5T/Oh9GU/Mp9iAa24ooot3lRJHubc21QMn1PvSqVeZOMo2YNnzj+2z8RvGPgFvCieFNXbThfC7a5Kxqxfy/J29fTe1eYaXr37Wmqabb6lp8OsXFpcxrLDKsdvh0IyCMnNdD/wUb/1ngf8A3NQ/9t6+h/g3qOnx/Cjwskl9aqw0qAEGZQR8g962UlCjGXKmPofMMd/+2B5i5sdaxkZ+S2/+Kr6s8XX2raf8JdU1BpWt9Wt9EklaRcZjnEJJI7ZDV0UN/YzSCOG8t5HPRUlUk/gDWB8Wf+SXeKf+wRdf+imrCVTnktEhXPAP2Rfj9c+IZo/A/jvUjNq0jE6bqExANyTz5Tnpv/unv064z9TV+YPw4+Huu+LvCPiTxF4dZ5L3w19lna2jB8ySN/NLOhH8SeWDjuCccgA/Yf7J/wAboviBoy+GvENwqeKLGL7zHH26If8ALQf7Y/iH4+uNsTQSblD5jaNn9rvxh4h8EfCiPWPDN+bG+fUoYDKEDHYVckc/7orT/Zd8T634v+Dmma54hvDeahLLMrzFQpYK5A4HtXHft6/8kPg/7DNv/wCgS1sfsWf8m/aP/wBd7j/0YazcV7C9uouh23xc+I3h34Z+Fm1zX5mLOTHaWsePNuZMfdUenqegH4A/I9/8cvjp8UNamsvAVjdWUAPyw6XbhmjHbzJm4BPvgelZXxs1DVfjH+0yvhazuCLaO+GlWXdYo1P7yXH4Mx+mK+4fAXhHQvBHhm18PeHrJLWzt1Azj55W7u5/iY9z/SrtChFNq7Y9j4u1LxJ+1T4CT+2dcbxCbSP5na5jiu4VHq/l52j3OK+gP2ZPjo3xUW60nVNJay1mxgE0ssCk28qZC5z/AAtk/dPXnHSvbmAZSrAEHqDWR4Y8LeHfDC3a+HtFstMW8nM9wLaIJ5jnucf5FZzrRnGzjr5CubFFQ3l1a2Vu9xeXEVvCgy0krhVA9yar6TrOkaujPpWqWV8qnDG3nWTB98Guewi9RRRQAVxHxa+FvhL4maSln4jsj9ohB+zXkJ2zQk+jdx7Hiu3r5s1v9qay8O/F/V/C+veHbiHQbOb7Ol3Gp+0q4+87I2AUJ6YwQOfm6VpSjOTvDdDR5J8Rf2e/iL8K5pPFfgnWbnUbS0y5uLEmK7hQc5ZB95e5xke1eyfsk/Ha9+IDzeE/FRibXbaDzre6Rdou4hgNkdA4yM44INdfrv7RHwitPDk+pReKrfUCYiY7SGGQzSkjhdpUbc/7WBXzV+xTpF/rvx4uvE1pZmDTrKK4mmIHyRmU/JGD68n8FrrfNUpSdRarqPpqdl/wUaOJvA5/2L//ANt653wj+yRqXiLwvpmvR+LrCFdQtY7gRtaMSgZQcE55610X/BRrmXwP/uX/AP7b16D8Mfj/APCPR/h34f0rUvFyQXlpp8MM8f2G5bY6qARkRkH8DTjKpGhHkDWxg/Bn9l++8A/EnSfFs/im0u0sGkYwxWxVn3RsuMk/7Ve6fFn/AJJd4p/7BF1/6KauMH7SHwXJAHjRMk4H/Evuv/jVdd8TriG7+EniO6t3EkM2i3EkbAfeUwsQfyrnm6kppzQtT5t/4Jyfe8cf7mn/APtxVH9qf4T6l8P/ABPH8WPh75lnbLcCe7jt1x9imz/rFA/5Zseo6An0NXv+Ccf3/HH+5p//ALcV9cX9pa39lNZXsEdxbToY5YpFyrqRggjuMVrVqunXb/rYbdmfGnxr+LmnfFT9mK3nby7bXbLWLZNRsw3Q+XLiRPVG/Q8Gvaf2LP8Ak37R/wDrvcf+jDXyv+098HLv4Y+JTfaZHJJ4X1KQmzkBJ8h+phf3HO0nqPcGvqj9iz/k37R/+u9x/wCjDVVlFUfd2uD2PmD4Qyx+Ev2wbaLWGVPK1y7tXZuAryrIifq6/nX6D18gftq/CDUhrDfE7wvayTRsqnVooB88LKOJwB2wPmPYjPri/wDBT9q/S10a30f4kR3UV5AoQarBH5izKO8ij5g3uAc+gpVoOtFTiD1PrCmXEscEEk8rbY41LsfQAZNeHeLf2qPhVpOmvNo9/eeILvB8u3trWSEE9tzyqoA9wCfaqn7OPxj8QfF8+I9J1jw8lnFHCzQXtqreSiv8oictnL85GOoB44rm9hNR5mtBWPE5F8YftRfFvUbKLVm0/wAL6axZFOTFBDuKowTo8j4JyelP+LHwT8T/AAJtrbx/4K8VXNxBazIlxKI/KliLNhdygkPGTgEH1FO/Zl8X2PwT+KviTwf4536dbzuLc3TqSInjY7GbAzsdSOR0498egfte/GnwXqXw1ufBvhfV7bW7/U3jEr2jb4oIlcOSWHBY4AAGSMknHGe5uaqKMV7pXU9x+CHjdfiH8NNJ8UGNIridDHdRr0SZThwPbPP412teT/sl+F7/AMJ/A/R7LUo3hurppL14n6xiU5AP4YP416xXn1ElNpbEMK8/8ffDb4b/ABRSRtZ0+zvru3Pkm8tJgtxCR/CXX0/utkDPSvQK+U/gB8UPAPgHVviFYeLfEUGlXNz4nnmhjeGRy6bVXd8ikdQaqnGTTlHdDRvj9lH4R2eqW8N1rWumSYkw2st/Epm2/eAxGCRyM49a9y8F+E/Dvg3Q49G8M6Vb6dZId2yMcs3dmY8sfck14H4k+IXgv4gftG/CyTwhrkOrLYG/FyUikTyy6R7fvqOu1unpXpX7SvjC68KfDWe30jL69rki6Xpcan5jLL8u4fQE89iRWk1Uk4xk9wdy18Tfhj4I+L1ppN3rctxdQ2QlNpNY3QVSJNu7nBB+4v5VwL/st/BuO+jsXn1dbqVDJHCdQUO6jqQNuSBmpP2WbjUvBer6/wDBbxHcCW80ZhfaZN0E9rLgtt/3XbP1dh/DWR+1LZ+JL740fDyHwffix14Q3UlnKx+VnQbtjezBSpzxzTjzqXIpaAa8/wCyt8IbSF7q4fWIYYhveSTUFVVA5JJK8CvY7yx0O78FS6XNcR/2LLYm2aUTAL5BTbnf06d68i1z4i2vxA/Zr8eG4tjpviDTdGu7bWNMk4e2mEbA8HnacEg/UdRUjAf8MV7cDH/CMjj/AIDSkpytzPrYNTe+Dvg/4WfDV9Qi8I69btJqZiEwn1OOUt5e7aFxj++1eqjpXz58JvgZ8LfE3wU8LX2o+E7VdQvtHtpp72BmjnMjRglwwPBzzV79nDV9c0Xxz4w+EWualcasnh1o59NvJzmQ20mCqMe5G4fkamcVK7Tu0B6F46uPh74q0PUPCfiTWNHlt7kGGaF7uNXjYdCMn5WU8g9iKs/Cnwdo3gTwTZ+HdAu7i70+EvJHNNIrs+9sk5UAEc18qeBrj4D2/iD4gJ8Vo9MbVG8Q3JtPPgleTycD7pQED5t3XvXqv7KtzfeHvgdrmu3TXD6DFdXd3okU8u+RbRAdqnGcZ24x65qp0nGNkwse365rmiaLAJNa1WxsI24BuZlTd+Z5ryXxL8A/g18QnbWdPt1tXlbdJcaJdKiOT6rhkH4AVznwV+GGl/E7RV+KPxShbxBqWuFprO0uHJt7O2JIRUQHHQA1F8RfCVr8C/FGhePPh/52n6NeajFYa1oyyE28iSnarop6MDj9KIx5ZcsZagamk/sm/CrTrkXd7NrmoRx5Zorm8VYiPfYqt/48K9U8Ial8PtJij8MeF9Q0C1SD5UsrOeMYPfgHlj3PJNeZ/HGTVPHnxb0D4PWWpXGm6PLZvqmuS27lJZoVYARA9gSRn/e9q19Z/Zv+FN3oH9n6d4eTSLxE/wBH1G0kZbiNwOH3Z5OefelJ8yXtJPUDd+LXwd8B/EkJc+JLCSK9hXauoWkginVB2JIIYf7wOO2K5P4Zfs6fCbQb+HxBYfaPETxtmCS8uUnhR1PUKihSR/tZp3wG8S65rHwv8VeHfEtyb3VfDE9zpc12eTcKsZKMfU7SM14p8DPFviHxF8O9K+DHgGYadqdzLdXGsaq5C/YrVpTkRDOWcgjp0yPci4xqWcebRD1Ps6w1HT9Q837BfW115L7JPJlV9jehx0NWq5n4a+B9A+H/AIXg8P8Ah+18qFPmmlbmS4kP3pHbuxrpq5Xa+hIV4D+y94ct5Lr4iSa3ocTu/imZoWu7UEsmxeVLDp16V79WNda6IbWCaO0kkaa7a1VAecgMc/T5TVRnZNdwPJ/iboMNp+0P8KbjSdHjggT+0ftEltbhVX5Itu4qMeuM+9YnjHQvFnxW+P8AM2ia1L4a07wRGq2d9Npq3SS3kgO8rHIQrYHG7nGB3r3afXrWO7vbUKXltYfMIDD5iACyj6Bl/wC+vY03+3AreXNaskoLhlDhgNqb+v0/KqVVqw7nz38TfB3xG8DeKPD/AMXL/wAZSeNLnSLmOzu4INEis5PsUjEOP3RO8ZboRxuJzXXfEuGe/wD2i/hVqdpbzy2YhunaZY22oGjONxxxnPevVB4gheIeVbyGUmNDGxClXct8remNuffIx1p+o65HaaVbX6w+cJ5BGqo2ecE9cf7OOlP2z0ugueK/tTfCvVNS03U/HHgLfBr0mny2er2sI41OzZNrAr0aRR07nA7ha1I7a4l/Y2W1jt5Xnbw0FWIISxO3pjrXp6eJIjqF3aPaSp9ljLuc5OBGkh4/7aAfWpX15IEd7y2MKx7TIVkDhVYEqcj6Y/EUvbOyT6Bc8E+GPxx07w38K/DnhqLwX4x1LW9P0uC0+zw6aQskqoFwHJ6ZHXBPtXY/s9eCfElnrXiT4keOLdLPxF4nlVvsKHP2O3XGyNj/AHsBfpjnkkD0mfXvKSbdZSbofLMg3jCB1LZPsMc1PPq211jgt/OkaRkX94FUgIGJz9DRKorPlVrhc+Y/hj448O+BdR8eaX4s8Ka1fS33iS5uYfJ0gzo8RVFAyeOSrcV2P7L3hXVJPDfjmXVdDutB8O+JL+STStKnBVreBw4YhDwuQy9OPl44Ar2U+IbYPbL5MoFysJjY9CZJNm36jr7gGrVxqttDrEGmMf3syls5GF9Ae/ODj6VUq107LcLnzx4G8ba38BdOfwJ4/wDDesXmh2cr/wBj63p0HnRyQk5WNxxhhn6+o7mbVNS139oPxRoVjpvh3VNG8A6Vepf3t/qEflSXzpykca56Z579QTjGD7jH4milWRY7OXzUEOY2YA5llMaj9M59DVqXWlj0hr9oCCkxhZN2cMH2nkdRn0o9qr81tQueV/HPw34q0jx1oXxa8D6adXv9Kgez1PS0OHu7Rjk7MclgfqeF4IBFZl3+0pYX9m2n+FfAvizUPE0i7ItOlsdgjk/6aMCflB9M/hXr9v4iWXUraxayljeZVPznBXKk9Pw/WnweIre5gVrSLzZHuDDGvmABvlLBs9gV5H5dalVFZKSvYLnn3wa8Cax4P+F2vSeIpFn8Sa81zqOpCM7lWV0OIx1zgYFeQ/C/4UatrPwI0TxR4bE2h+PtDvLqWwndPLM6ecx8iQHqp5xnpk9ia+obzW2tZZlksyVitVuCyyg5y23b+eeakbVzsu5ltcwW+8bvMG5mXqNvUf5Pemq8lfzC5zHwU8eXHjvwobnVNIutH1uyf7PqVnPCyBJh1KE9VPb06V3dQ2Mz3FqkzxGIsM7T1FTVlJpvRCCue0HUvDXiI3S6ZC1xHHJueV7GWOKRsldyO6hZOQwyhIroa8s1D4e+KJLTXLfS9bt9Gi1Bl8qCwuJ4kRsyFplIOYXO9MqnynYT1bIqKT3YHpptLUgg28RznPyjnPX881U0aTSdQ02K601IpLUl1RhGVGQSrcEA9QRXE6z4G8UXOk3ENl4quoby51P7TJP9tuF2whSFRADhcMclQAGHB7EaHg7wbqXhu8vprfVpJIrm2kAgknlkiS4aaRxIqMSqDa6qQoA+XpRyxtuBtW+u+F9Rj09Yb20uF1dpI7RQM/aDEGLgDH8IVuvTGK1zFawwLuSKOKH5lyAFTHf2715b4d+Ec+hXem3Vnq8ZbS/K+wxuh2226Epd7T1/ethz759adp/wz8RS6Jf2Wu+KLu+eaxuLeBTqNyyRySHhm+YbwP8AaBIBwPenGHRjPTLc2M91c+VGpmik2zN5ZHzFFPUjn5dnTPTHas7X9T0Hwzp0cmoQyJBcTrDHFbWMty8khyQBHErMfuk9OMVyt34E169tzFP4iu7dMl44rbUblBE32KGFQGDBmUSxvJg9d+SMk1pa74Z8QTWthPaa0NQv7XUIr0JqJVIV2xsrIhijDAEtn5tx96nlj3Eb+lXWi+IdMXUbFoby1nP3ihBLKSpVlYAhlIIIIBBBBFO1GfSI72z0u9EXn3zP9niMZO9kXc3IGBhR3xXDWHw91601mx1IeJrkbrma8v4ba4e3haeSUyMRGAwkUghMNg4XIOSapf8ACrNZe006G48U380tlagrM2o3JlF4bZo3lEm/cFMhVtmduBjHanywvuB6oYITjMSHG3Hy9MHI/Ko7pbOFHvLlYUWMb2lcAbQO+favPbXwH4mm1S6k1bxVeS2VxdQzPDBqFxESqLMGClWBj3GSLKqcfu8+1aHhnwbrel+EL7RbzxBPfz3VtCvnXE8s5EoiVZmzISwDsGOBwu7gCk4x7gb2oat4bg8PPrNxNA+mnZGZI4jKXJcKiBVBZmLsAFAJyQAM1d0i60+/0+CSzRkhZd8cU1u8EigHGTG4DLyO4Fcppfg7UrXwRqPh+7k0/UBNIptoLou8McY2kRsRhsjacSD5s4bGaxv+Fc+JRbh18TSi+fS5LJroXk4kizO0saK2SWCq3l+Y3z4UNyafLHuM9Oe3gd97wozZzkrz0I/kT+dZ+rT6JYfZ7fUFgiF4/kxAxEq7KrPgkDA4VsZx6DkgVx0vgLxE9gYY/GWrQE6aYNhvZJD9pyB5nm8HGwbfug5Yt94CrupeB7zUvhvbeGrrWbtb+GdLhb17gzyKyzeZt8xlBYYOzkZ28HNLlj3Ebuh654b17y00m6gvVls0uEKRna0DMwU5Ix1VuOvGcVorFp0lwzqts8soZGIwSwU4Ye+DwfSvOF+F9/ptw3/CO629hayatDdeTHNJF5NtHs2wJt6p8r5RuDv68cz2Hw71Kz1JLqO9TEd5q0ilb64RhHeSiVSOSA6kYx0/i+9mm4w6MD0iCGOCIRwoEQdFHSn1i+BtM1HRvClhpeq3pvry3jKyTmV5C/Jxl3O5jjGScZ9B0raqHuAUUUUgCiivFf2q/HV/4a8PWeh6VM0FzqpbzpUYh0iXGQpHTJ4z6Z9a3w1CWIqqnHqRUqKnFyZ68NW0pr37Eup2Rus7fJE678+m3OauV8HeH476NFvI0aT5gfvEH65r6k+DfjiTWIV0bVXH2pEBt5WbJlUDkH3H8q9bG5JOhS9pB3S3PCw/EFKpiVh5qzezv17f5HpF5c29naS3V1MkMEKF5JHOAqjkk147rfxpkmvJIfD+nRtAhwJ7gnLe+0dB9asftXa3daX8PbeztGKtf3ixyEf881UsR+YWvIPCVq39nxySZG8cEjqK8HVySOPO81r08QsPQdtNX1PZfCfxdFxfx2fiKzitVkYKtxETtU/7QPb3FesqQwDKQQeQR3r5VudJmuJRIW+TgY68V7l4O1a4i+Fs1w7MZ9OtpY1ZuSdi5U/lj8qpxa3OrIMdiMTUdCtq+jML4k/G7QPCOqSaTb2c+q3kJKzeW4SONv7pbnJ9R2rS+F3xZ0Dx1cPYwxS2Goqu8W8zA717lSOuPSvkTUbi41CZrmXc7O5LkH7xPJqz4N1K50jxlpOoWn7t4byIg+oLAEfkTxXnvEzU/I/oSrwJgPqLhC/tUviv19NrH3rSOyohd2CqBkknAApQcgEdDXlXxN8SSahO2k2MhFtC+JSp/wBa3p9B+tZZvmtLLKHtamreiXd/1ufjj0L3jD4veH9DdobKCfVplba3k8IP+BHr+ArlI/2gIlumSbw6/lhsDZP8xH5Vzg0mJmZgpAJwRjpVa60WHDbbdS3ODt9fWvjI8ZSnLXT0/wCCeZWjjm+aMkl6Hsvg/wCKfhXxHPHapdNZXcgGyK4wof2Vuh/Su5r5K1Xw/aldibVdmUrzjgdq9g+B/jS6v3m8K61N5l9apvtZWPzTRDqD6kZH4fSvpcoz2GNahJ6lYfF1Of2dda90eq0UUV9EekFFFRNHIbpJRMRGFIMeOCfWonJxSsr/ANb69hpXI9Sv7PTbU3V9OsEIZVLtnGWOAPzNfP37Y/hy7vG0PxBbQvLHCr20u0ZC5O4Z+vNe2eMfFnhvwtbwSeItQjtEuGKxK0TSFyOSQqgnA45xgcVavbfSvFPhxoWZLrT76EFXQ8FTyGHuOtd2Cqzw1eNaS930+/UxxVN1KDjD4vw8j5C8HxtLpaRyDoCoI67f/wBddDot1PpGsRT25KGFlkjI7EGtLxL4RvPCury2NwC0JcyQSJwsiHv7H2qu8PmL93LAfpX6DCcKtNNO6Z+LYz2sMTO6aknt2Z6z8XNFg8d/Deyv0yBC6XRxyQpUhx+Gf0ry7T7DyoliUYWMYUdgBXsHwSvvtnhGSxlGTbSldp7o3P8APdVPxT4DkiuZLzSAGgb5mh/iT12+or4CvRjQxE6b6M++q4V4+jTx0FdySv6o4CyTdEFPHPpXrvgTTEbwZLazAiO88wH12sNv+NcV4a8PNfawtscqv3nbHRe9evwxpDEkUahURQqgdgKxquy5T0clw0oS9q+mx8M+ItBuvD3iDUNFvlw9rOVBI688EeoK4NaPhHRv7Y8Y6DYQjLvdRknGcYYMSfyr3P8AaU8Ff2lo48VabCv2yyAW7A6yQ+v1U/p9K579mHw211rN14muF/d2qeRDxwZG+8fwH8xXnKlZ8p/QseJIVsnljb+8k01/etb8d/Q9r8aahJp3h+eSA4mk/dxkdie/5ZryKKGOSVXClsjH4d/wr0H4pzN5VpbjgHc3Xqe1cBvEMbN93Ofz9BX5Xxni5VsxdO+kEl9+r/ryPx+EVa7H3kVu0YEeAwxk+1ZrRyFmAxtzx7CrMUTkb3PDnIGKRshWY8A+tfJ3sxSXNqUrqBSr5wWBzjriuOvPED+HfiZ4b1BfkC3I8zHUq3BX8Qf1rtpXLk4yfevIPHlld6x8RNK0+2yXeZYwMdGLDk19Rwtd4y7eybPGzSyjG3f8tT7jFFMt4/Kgji3FtihcnvgdafX7EeoUY9O2a3Lqn2y7bzIVi+ztJmFcHO4L2b3p2m6pYak862VykxgfZIF/hNWwQc4IODg4rNmbR9BiluNkNr57lmCD5pG+neqpU42cUnd7fqRWqzvGTa5Vvf8ACxx/xi+Gcfj5tOuI9TawurHeqkpvR0YjII7H5Rz/AJHX+E9Fh8O+G7HRIJnmjtIhGJHABb1OB05NYl14ybefs9moXsZG5P4DpQni25G1ntYmU9dpIrtdDEypqD2Ry/2lQ25jc8R6HYa9YG0vo845jkH3oz6g14z4h8Kah4fvCtxHvtST5U6fdPsfQ/Wva9P1S3u1/wCebehPH51ZureG6t3t7iJZYnGGVhkEVpg8fWwb5XrHt/kcOZZRh8ySqLSS6/5nlHwcufsXiKewORFdwkoP9tef5bq9crzTUdAk8L+JLPUrcs9h56/N3jB4Kn8CcGvS6eaThVqKtDaS/FE5DSqYejLDVFrF/g/6ZAttbxXL3SxqkjrtdumRT1uIGbas0ZPpuFctrOoS3Vy6q5EKnCqO/uazwOeOK/HMw8SI0sTKnhqPPFO127X9NHofXU8u928nY7m6giurWW2nQPFKhjdT0ZSMEflWZ4P8P2Phjw/baPYZMUIJZ2HzSMerH/PpVLQdTkjmW2uHLRtwpPVT/hXSV9rked4fOcN7ejo1o090/wCtmYVVVoRdFv3Xr5O3/DnCfEbZJqUIY/LHFkj3ya5Fod/+s/H61ufEm6Y+IPs6gfLGoP4jNc6lwqIduT6nrX5RxDVU8yrP+8192gQaskF1C23cM5qnJC7kBuKsvIWf7xIz09TUtvbSzv5UMbO2eFUZJ/KvFS5naKCSTMryG3PH0JHBHpWj8H/Ab3fin/hLNUiPlWpItQ38b5+99B/Ouz8N+CpHIuNWARMgiEfeP1PYe1d5DHHDEsUSKiKMKqjAAr9I4UyDE0p/WMQuVPZdX69l5HDWw9OpKLlrYdRXGeOL7xLbatappKSeSQCNibg7Z6GuxiLmJTIAHwNwHY1+k1KLhCM7rUypYlVKk6aTXL+Poc14D8IweEYtREeo3F4LyfziZv4AM4HXk88nvxxXnGva1Lqvi2SSSRiiyFIlzwEB6CvYbG6bUdGS6+zyQNPET5cgwy5HQ14AN8HiFUb+FyM4755r3Mpi6lSrOp8SX9fkfNcR1/Z06Eafwt3/AC/zO8jtlk2llxjtnrV2O2GR8vPGOf1pIWHkB2xyo571atjlM7eCOKmUmbU6cSa3leFMbeD/ADrZ03UJA/7xi0R7HqtZkaLIMdPX3qe2Ty3388HnI4rjqKMlqejRcoNWZ0VxDDeWrwyqJIpFwQe4pYo/Lt1h3E7VC5PU4HWqVpdBThvunr7VojkZFedOLS5XsenBxl7y3OFkUq7AjnJoCfLmtDXbVoL92AOyT5gf5iqAbjHIr+ZcbgXgsXUoVVrFtf5P5n00J88VJDW4IrtrRzJawyN1ZFY/iK4qNGklVFyWYgD611erXUelaDc3TttS2ty2foOK++8OVOM8TVfwWX36/ocGYtJRPJ/EN2t94kv7oOhVZyi49Bx+dRWNnLqMhTT4ZLh84CqP1+lHw78F6hrm7UtSMtrYSsXCtw8mTkgeg969i0vTrLTLVbaxt0hjUYwo5P1PeujCcKV8yryxFeXLCTb83ft/n+Z5dGu5QTtY4rSPALNItxq11tA5MUXX6Fv8Pzrs9L0/T7CLZYwRoO5Xkn6nrXmPxi13VW1b+x7GaSC1iRWkKEgux7E+ntXEaD4j1TR9Uju7e5lG0jfFklX9QRX3+XZDgsvinRhr3er+/wDyPFxOfQo13TcXZPVnZ/tReItZ0HwjZx6Vc3Vot3MyTT25KsMAYXcOQDk/XFYH7J/ijxHq82raZql5dX9jbxJJFLO5cxOTjYGPOCMnH+zXttzZ6fr+ipFqVlDc2txGshhmUMORkfjWXt8P+C9Ka10nTYLZc7hBboAWPqx/qa9fE5phcFgZe3tFLq/636WPoKUZVbQgrtnSUV5bfeKdbvZcpdC2Q5wkIGPzPJrIXxXr0cssS6pLtR8Ddg9hXwtPjnA1qzp04Sa76f5nsw4fxEl8Sv8AM9prxnx5pUdj4wmMRG2UiYAfw56j86KK/S8nk1XaXY+B4jpxlhotraSOg0q1M6rE8hAAG7371rC1WPaq8BaKK1qyfNYWHhH2aYzznjkUBQcn1xV+znS5j+6QOtFFZVEuW5vSk+aw6UGKQYPyntWppEjNEY252dD7UUVy1dYHZR0qC63As1g7H70YLA/zrkj1oor8T8Q6cY42nJLVx1+9n0mAb5Ganhm3Wa8MzYxEMge5rc1Sxg1C2FvcgtDuDOnZ8c4PtRRX1nA1Cn/Y0dPicr+etvyRyY53qtM8W8bfGPVLa9mtfD9jb21vbsULzpudsccAHAH50fB/4zar4i8Z2/hXXbCB5bqFpYbm3G3aQM7WUnkYHUUUV95KEVHRH5pgM0xdXM+SdRtXat0+47X4q6J5kB1aJkH3UlU9T6EVwvhHwy2sa8kLTIqfekJ5JA9PeiiiLfJc9nHUacsdFNaOx7Nq93/ZmnosCDdjZHnooArg7uVpvMlnZnZuWOeTRRX4P4h4utPM1QlL3IpNLpd7s/ScohFUuZLU5/IWQjkqOgrnr6AzX87h8fPjH4CiivJyRtYi67H11B2bZ//Z"/>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data:image/jpg;base64,%20/9j/4AAQSkZJRgABAQEAYABgAAD/2wBDAAUDBAQEAwUEBAQFBQUGBwwIBwcHBw8LCwkMEQ8SEhEPERETFhwXExQaFRERGCEYGh0dHx8fExciJCIeJBweHx7/2wBDAQUFBQcGBw4ICA4eFBEUHh4eHh4eHh4eHh4eHh4eHh4eHh4eHh4eHh4eHh4eHh4eHh4eHh4eHh4eHh4eHh4eHh7/wAARCADGAJ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jxF8HbLUdbk1Cz1R7WOWUyNE0e7aScnByOM9q63w74a0XwnaSXck6l0T95dTkKFXvjsorpq+Wf2uvFWpT+LIfCSyvFptvAk0kY4EztyCfUAdvWuXL+HcHUxaqQglLe+rt6LZHpVs2xmIpKjUqNxX9fM9j1L4zeALSV4YdYN/IhwRaRF1z/vdP1qpa/G7wlcT+SkGpb8gKPJHzH25r41smkjmLI5APB9K+h/2XfBkmo3b+LNSgJsrditjvH+sk7v9B29/pX1OIy7D4em5ybOG0UtT6Jgu0fT1vZ1a1jKeYwmwpQdfm9K8e8e/HvR9Peaw8LQ/2pdLlRcniAN7d3x+A968c/aS+NFx4p1+58KeHrvy/D9lIY7iSNsG9kU88j/lmD0Hfqewrzfw7dZmZiuBnKr0ANa5ZlNOpH2lbXy/zPGzLFVKcGqenme4/BvWNV8SfGrTr/VruW7uWEzuzDG0CJsADoBnHAr6Q8U6LbeINCutKuuEmXAb+6w6H8DXz5+y3b/afGd1d7APJtnctjuSq4/U/lXpvxN+L2heC9Zi0Py2vdTdPMaNWwsQ7bj6n0rz+IlSdX2cl7vLa33mOU4xYPD/AFipKzUr389DjJPCniHR5G0/+zbmcKSEkiTcr89QR/Kun8HeAL6bUYdQ1xBBbxMJFgzlpGHIz6D2610/w48eaZ40tJGtkNvdwgGWBmBwD3B7itfxj4gsfDHh661i/cCOFDtXvI/ZR7k1+d4XhHL6Nb6y5OSWqT2+fc+6p8S4nMacY4dK89Lrd37djSiuYJLmW2jkVpYQvmKP4c8jP4VyXxRX/Q7KQnC+aVP4j/61c7+ztrN1r1j4h1O/ffdXGo+Y3sDGuAPYdK634l24n8NM5bb5MivmvrqFT2iUjL6o8BmSoSeqaT9Wv+CeYXcYU/w4AOcdxVK3RW3SIqluevGR2pjyNEM+aGJ5PuD39qjjkEFwpGWBHI7V1n2MINRsS3LqyoGGORk+vtTJ22IFY7tgzn+lDzQGUrKNq/wem6su+utzyw7SrKxxzyfrTSNqVNyaQ3VNSt9Pg+2TTLGoGcEZ3HsPrXsnwS8YDxp4JS8mULdW0rW065znHKn8VI/EGvlb4kTzfu+oUcEbuK9V/YwvJXk8RWjElCsEnJ6EFx/X9K5K1ZKqqRtxDktN5LLFfai016Xs1+P4HrOq/Cv4d6pqP2y88MWJuCdxEbPEGPqURgp/EV12n2dpp9lFZWFrDa20KhY4okCog9ABwKojSCNeOp/aWxj/AFePbH5Vq1w4GdaftHWpcjUmlqnzLpLTa/Y/NcViq1WMYTquaS2bdl5K4V5x8YfhLpPxCMN6bt9N1WBPLS5WPerpnO11yM+xBGM969Hor06VWdKXNB2ZxHz74T/ZstbXUluPEev/AG+1Rgfs1tCY/M9mckkD2A/EV3Px+1lPAfwJ1+70eOO0MFkLW0SIbRGXIQYx0wGJ/CvSa4741eDz48+GGueF43VLi7t/9HduAJVIZM+gJGD7E1pVxVWvJOo7g3c/NXw5K8zu8jsSPXvXYaTLtuIlXJLNg49K5gaTqXhnW7nRdbs57G+hco8EyFSDnGeeo44PQ16T8GvB+r+NPF9vY6Xbu0I/4+bnbmOBO5J9fQd6+oyytGFC8ntueZjqbmtFdn1Z+zDov2TwlPrUkPlvfOI4x/sJwT+LZ/75ryP9pX4ceJ0+JV74m0/T7zULDUlRlkgjLiBwoUqwHIzgYJ45r6s0LTLXRdHtNKsY9lvaxLFGPYDqferEVzbzSvFFPE8iffVXBK/UV8rjp/W6sqgpZdCWFjh5OzX59Tw39lnwfr+k/ate1mzmsIprfyIIZ0KyNlgSxHYfKMeuawf2i/Fq6t4mfQLecNaaZxIgP3piOfyGB+dfRGv38el6Hf6nL9y0tpJ2+iqT/Svz+TU7i41O4vLtjJNcyNLI3qzHJ/U14mMmqMFTXU/SfDTh6lGU6i/5d7est38l+Z9MfsxanDDcX2ksQrXEazRjPUrwf0I/I17R4gsf7R0W7swBukiITP8Ae7frXxz8PPEs2jeJbDUo2OLedWdR3U8MPxUkfjX2nG6yIsiMGVgCCO4rowNXmhbsLjLBTweYLEL7evzX9I+Z75TCzNKzJcRkrMC3VhniiO5+UqDkjGVJya9A+N/gq6u0PiLQ4HknVf8AS4Ih8zj++o7n1rwsX1xbzblDFx1U9Qe+a9iFpK59JlcqeZYdVIPXquz7f5HVXs6MoULkLkjnHNZ0lwY42BI54LE96yBrDOSZfl7LkVA+oOwCgDHUGrUT16eClHRoxPiFL5xiVcAL1Ga97/Y/8OTad4R1HX7iModTnVIM9448jcPYszD/AIDXn3w++GuoeO9ZiuLlJLfR4mzPcEY3j+6nqT69BX1Xptla6bp9vp9jAkFrbxrHFGo4VQMAV51WinXdQ8HjDPKVPArLKLvJ6y8kne3q3/WpYoooqz8uCiiigAoqK7t4bu1ltbiMSQyqUdT3B6ivENG07xB4b8MaTfaBpbm+hutTuLiG6aUiVED+Wp6nJVVVe3OauMebqB6r4p8F+EvFLxP4j8OaXqrxf6trq2WQr9CRWhoejaToditjo2m2un2y9IreIIv5CuR0Pxf4m1D4kT6DceGDaaTHGGW7klw7DykcOB3BZimO23OeoHe0S5krNgI43IVzjIxmuH8G+D9U0fxDJfXd5FJCAwXYTukz68cV3NFaUsROlCUI7S3OWvg6depCpPeOqMTx9Yz6n4G17TbYZnutOuIYx6s0bAfqa/Pw5V/mBBHBHcGv0erwf4s/s/Qa/q0+t+FbyDT7m4YvPaTKREznqykfdz3GMZ9K8bMMNOraUOh+kcDZ/hstqTo4p8sZap9L+Z8zWN48Mq7CcnHFffNlb3reErK3VjFdC0iVt3BDBRke1eRfCb9n+18Papb614ovotRu4GDw2sKnyUcdGYnlsemAPrXutZUMBKdCdOq2lJW0dn9/Rj42z/CZhWpQwj5lC7b6Nu2i+4p6NDdW9isd3Jvkye+cD0zWH4m8A+F/EExub3TUjuv+fiD5HP1I6/jXUUV6GDw6wlGFGDbUVa7d3p3Z8RTxValUdSnJxfloeQX3wF0Oe586HXNSiGfulY249B8orY8P/Brwhpkqy3S3WqOpyBdSDb+KqAD+Nej0V1c8u56NTiDMqkOSVZ2+78VqMt4YbeBILeJIokGFRFwAPYU+iioPHbb1YUUUUCCvl39pX9oDxBovjE/D34cwLJqqOsVzdCLzZPNbpFEn97kZPr0r6ir4B8YahN8Kv2wbjxJr1hLcWkWqPeABfmkglRl3pngkBiQPVccV04aClJ3V7DR0F7bftdaLYrrs91r88a/O9uk0M7KP9qJeT9BmvbP2T/it4u+JWnatB4p0eOGTSmSI38SGNZpDndGyHoyjBOPWvVPBXjLwx4z0tNS8M61aalbsAT5T/Oh9GU/Mp9iAa24ooot3lRJHubc21QMn1PvSqVeZOMo2YNnzj+2z8RvGPgFvCieFNXbThfC7a5Kxqxfy/J29fTe1eYaXr37Wmqabb6lp8OsXFpcxrLDKsdvh0IyCMnNdD/wUb/1ngf8A3NQ/9t6+h/g3qOnx/Cjwskl9aqw0qAEGZQR8g962UlCjGXKmPofMMd/+2B5i5sdaxkZ+S2/+Kr6s8XX2raf8JdU1BpWt9Wt9EklaRcZjnEJJI7ZDV0UN/YzSCOG8t5HPRUlUk/gDWB8Wf+SXeKf+wRdf+imrCVTnktEhXPAP2Rfj9c+IZo/A/jvUjNq0jE6bqExANyTz5Tnpv/unv064z9TV+YPw4+Huu+LvCPiTxF4dZ5L3w19lna2jB8ySN/NLOhH8SeWDjuCccgA/Yf7J/wAboviBoy+GvENwqeKLGL7zHH26If8ALQf7Y/iH4+uNsTQSblD5jaNn9rvxh4h8EfCiPWPDN+bG+fUoYDKEDHYVckc/7orT/Zd8T634v+Dmma54hvDeahLLMrzFQpYK5A4HtXHft6/8kPg/7DNv/wCgS1sfsWf8m/aP/wBd7j/0YazcV7C9uouh23xc+I3h34Z+Fm1zX5mLOTHaWsePNuZMfdUenqegH4A/I9/8cvjp8UNamsvAVjdWUAPyw6XbhmjHbzJm4BPvgelZXxs1DVfjH+0yvhazuCLaO+GlWXdYo1P7yXH4Mx+mK+4fAXhHQvBHhm18PeHrJLWzt1Azj55W7u5/iY9z/SrtChFNq7Y9j4u1LxJ+1T4CT+2dcbxCbSP5na5jiu4VHq/l52j3OK+gP2ZPjo3xUW60nVNJay1mxgE0ssCk28qZC5z/AAtk/dPXnHSvbmAZSrAEHqDWR4Y8LeHfDC3a+HtFstMW8nM9wLaIJ5jnucf5FZzrRnGzjr5CubFFQ3l1a2Vu9xeXEVvCgy0krhVA9yar6TrOkaujPpWqWV8qnDG3nWTB98Guewi9RRRQAVxHxa+FvhL4maSln4jsj9ohB+zXkJ2zQk+jdx7Hiu3r5s1v9qay8O/F/V/C+veHbiHQbOb7Ol3Gp+0q4+87I2AUJ6YwQOfm6VpSjOTvDdDR5J8Rf2e/iL8K5pPFfgnWbnUbS0y5uLEmK7hQc5ZB95e5xke1eyfsk/Ha9+IDzeE/FRibXbaDzre6Rdou4hgNkdA4yM44INdfrv7RHwitPDk+pReKrfUCYiY7SGGQzSkjhdpUbc/7WBXzV+xTpF/rvx4uvE1pZmDTrKK4mmIHyRmU/JGD68n8FrrfNUpSdRarqPpqdl/wUaOJvA5/2L//ANt653wj+yRqXiLwvpmvR+LrCFdQtY7gRtaMSgZQcE55610X/BRrmXwP/uX/AP7b16D8Mfj/APCPR/h34f0rUvFyQXlpp8MM8f2G5bY6qARkRkH8DTjKpGhHkDWxg/Bn9l++8A/EnSfFs/im0u0sGkYwxWxVn3RsuMk/7Ve6fFn/AJJd4p/7BF1/6KauMH7SHwXJAHjRMk4H/Evuv/jVdd8TriG7+EniO6t3EkM2i3EkbAfeUwsQfyrnm6kppzQtT5t/4Jyfe8cf7mn/APtxVH9qf4T6l8P/ABPH8WPh75lnbLcCe7jt1x9imz/rFA/5Zseo6An0NXv+Ccf3/HH+5p//ALcV9cX9pa39lNZXsEdxbToY5YpFyrqRggjuMVrVqunXb/rYbdmfGnxr+LmnfFT9mK3nby7bXbLWLZNRsw3Q+XLiRPVG/Q8Gvaf2LP8Ak37R/wDrvcf+jDXyv+098HLv4Y+JTfaZHJJ4X1KQmzkBJ8h+phf3HO0nqPcGvqj9iz/k37R/+u9x/wCjDVVlFUfd2uD2PmD4Qyx+Ev2wbaLWGVPK1y7tXZuAryrIifq6/nX6D18gftq/CDUhrDfE7wvayTRsqnVooB88LKOJwB2wPmPYjPri/wDBT9q/S10a30f4kR3UV5AoQarBH5izKO8ij5g3uAc+gpVoOtFTiD1PrCmXEscEEk8rbY41LsfQAZNeHeLf2qPhVpOmvNo9/eeILvB8u3trWSEE9tzyqoA9wCfaqn7OPxj8QfF8+I9J1jw8lnFHCzQXtqreSiv8oictnL85GOoB44rm9hNR5mtBWPE5F8YftRfFvUbKLVm0/wAL6axZFOTFBDuKowTo8j4JyelP+LHwT8T/AAJtrbx/4K8VXNxBazIlxKI/KliLNhdygkPGTgEH1FO/Zl8X2PwT+KviTwf4536dbzuLc3TqSInjY7GbAzsdSOR0498egfte/GnwXqXw1ufBvhfV7bW7/U3jEr2jb4oIlcOSWHBY4AAGSMknHGe5uaqKMV7pXU9x+CHjdfiH8NNJ8UGNIridDHdRr0SZThwPbPP412teT/sl+F7/AMJ/A/R7LUo3hurppL14n6xiU5AP4YP416xXn1ElNpbEMK8/8ffDb4b/ABRSRtZ0+zvru3Pkm8tJgtxCR/CXX0/utkDPSvQK+U/gB8UPAPgHVviFYeLfEUGlXNz4nnmhjeGRy6bVXd8ikdQaqnGTTlHdDRvj9lH4R2eqW8N1rWumSYkw2st/Epm2/eAxGCRyM49a9y8F+E/Dvg3Q49G8M6Vb6dZId2yMcs3dmY8sfck14H4k+IXgv4gftG/CyTwhrkOrLYG/FyUikTyy6R7fvqOu1unpXpX7SvjC68KfDWe30jL69rki6Xpcan5jLL8u4fQE89iRWk1Uk4xk9wdy18Tfhj4I+L1ppN3rctxdQ2QlNpNY3QVSJNu7nBB+4v5VwL/st/BuO+jsXn1dbqVDJHCdQUO6jqQNuSBmpP2WbjUvBer6/wDBbxHcCW80ZhfaZN0E9rLgtt/3XbP1dh/DWR+1LZ+JL740fDyHwffix14Q3UlnKx+VnQbtjezBSpzxzTjzqXIpaAa8/wCyt8IbSF7q4fWIYYhveSTUFVVA5JJK8CvY7yx0O78FS6XNcR/2LLYm2aUTAL5BTbnf06d68i1z4i2vxA/Zr8eG4tjpviDTdGu7bWNMk4e2mEbA8HnacEg/UdRUjAf8MV7cDH/CMjj/AIDSkpytzPrYNTe+Dvg/4WfDV9Qi8I69btJqZiEwn1OOUt5e7aFxj++1eqjpXz58JvgZ8LfE3wU8LX2o+E7VdQvtHtpp72BmjnMjRglwwPBzzV79nDV9c0Xxz4w+EWualcasnh1o59NvJzmQ20mCqMe5G4fkamcVK7Tu0B6F46uPh74q0PUPCfiTWNHlt7kGGaF7uNXjYdCMn5WU8g9iKs/Cnwdo3gTwTZ+HdAu7i70+EvJHNNIrs+9sk5UAEc18qeBrj4D2/iD4gJ8Vo9MbVG8Q3JtPPgleTycD7pQED5t3XvXqv7KtzfeHvgdrmu3TXD6DFdXd3okU8u+RbRAdqnGcZ24x65qp0nGNkwse365rmiaLAJNa1WxsI24BuZlTd+Z5ryXxL8A/g18QnbWdPt1tXlbdJcaJdKiOT6rhkH4AVznwV+GGl/E7RV+KPxShbxBqWuFprO0uHJt7O2JIRUQHHQA1F8RfCVr8C/FGhePPh/52n6NeajFYa1oyyE28iSnarop6MDj9KIx5ZcsZagamk/sm/CrTrkXd7NrmoRx5Zorm8VYiPfYqt/48K9U8Ial8PtJij8MeF9Q0C1SD5UsrOeMYPfgHlj3PJNeZ/HGTVPHnxb0D4PWWpXGm6PLZvqmuS27lJZoVYARA9gSRn/e9q19Z/Zv+FN3oH9n6d4eTSLxE/wBH1G0kZbiNwOH3Z5OefelJ8yXtJPUDd+LXwd8B/EkJc+JLCSK9hXauoWkginVB2JIIYf7wOO2K5P4Zfs6fCbQb+HxBYfaPETxtmCS8uUnhR1PUKihSR/tZp3wG8S65rHwv8VeHfEtyb3VfDE9zpc12eTcKsZKMfU7SM14p8DPFviHxF8O9K+DHgGYadqdzLdXGsaq5C/YrVpTkRDOWcgjp0yPci4xqWcebRD1Ps6w1HT9Q837BfW115L7JPJlV9jehx0NWq5n4a+B9A+H/AIXg8P8Ah+18qFPmmlbmS4kP3pHbuxrpq5Xa+hIV4D+y94ct5Lr4iSa3ocTu/imZoWu7UEsmxeVLDp16V79WNda6IbWCaO0kkaa7a1VAecgMc/T5TVRnZNdwPJ/iboMNp+0P8KbjSdHjggT+0ftEltbhVX5Itu4qMeuM+9YnjHQvFnxW+P8AM2ia1L4a07wRGq2d9Npq3SS3kgO8rHIQrYHG7nGB3r3afXrWO7vbUKXltYfMIDD5iACyj6Bl/wC+vY03+3AreXNaskoLhlDhgNqb+v0/KqVVqw7nz38TfB3xG8DeKPD/AMXL/wAZSeNLnSLmOzu4INEis5PsUjEOP3RO8ZboRxuJzXXfEuGe/wD2i/hVqdpbzy2YhunaZY22oGjONxxxnPevVB4gheIeVbyGUmNDGxClXct8remNuffIx1p+o65HaaVbX6w+cJ5BGqo2ecE9cf7OOlP2z0ugueK/tTfCvVNS03U/HHgLfBr0mny2er2sI41OzZNrAr0aRR07nA7ha1I7a4l/Y2W1jt5Xnbw0FWIISxO3pjrXp6eJIjqF3aPaSp9ljLuc5OBGkh4/7aAfWpX15IEd7y2MKx7TIVkDhVYEqcj6Y/EUvbOyT6Bc8E+GPxx07w38K/DnhqLwX4x1LW9P0uC0+zw6aQskqoFwHJ6ZHXBPtXY/s9eCfElnrXiT4keOLdLPxF4nlVvsKHP2O3XGyNj/AHsBfpjnkkD0mfXvKSbdZSbofLMg3jCB1LZPsMc1PPq211jgt/OkaRkX94FUgIGJz9DRKorPlVrhc+Y/hj448O+BdR8eaX4s8Ka1fS33iS5uYfJ0gzo8RVFAyeOSrcV2P7L3hXVJPDfjmXVdDutB8O+JL+STStKnBVreBw4YhDwuQy9OPl44Ar2U+IbYPbL5MoFysJjY9CZJNm36jr7gGrVxqttDrEGmMf3syls5GF9Ae/ODj6VUq107LcLnzx4G8ba38BdOfwJ4/wDDesXmh2cr/wBj63p0HnRyQk5WNxxhhn6+o7mbVNS139oPxRoVjpvh3VNG8A6Vepf3t/qEflSXzpykca56Z579QTjGD7jH4milWRY7OXzUEOY2YA5llMaj9M59DVqXWlj0hr9oCCkxhZN2cMH2nkdRn0o9qr81tQueV/HPw34q0jx1oXxa8D6adXv9Kgez1PS0OHu7Rjk7MclgfqeF4IBFZl3+0pYX9m2n+FfAvizUPE0i7ItOlsdgjk/6aMCflB9M/hXr9v4iWXUraxayljeZVPznBXKk9Pw/WnweIre5gVrSLzZHuDDGvmABvlLBs9gV5H5dalVFZKSvYLnn3wa8Cax4P+F2vSeIpFn8Sa81zqOpCM7lWV0OIx1zgYFeQ/C/4UatrPwI0TxR4bE2h+PtDvLqWwndPLM6ecx8iQHqp5xnpk9ia+obzW2tZZlksyVitVuCyyg5y23b+eeakbVzsu5ltcwW+8bvMG5mXqNvUf5Pemq8lfzC5zHwU8eXHjvwobnVNIutH1uyf7PqVnPCyBJh1KE9VPb06V3dQ2Mz3FqkzxGIsM7T1FTVlJpvRCCue0HUvDXiI3S6ZC1xHHJueV7GWOKRsldyO6hZOQwyhIroa8s1D4e+KJLTXLfS9bt9Gi1Bl8qCwuJ4kRsyFplIOYXO9MqnynYT1bIqKT3YHpptLUgg28RznPyjnPX881U0aTSdQ02K601IpLUl1RhGVGQSrcEA9QRXE6z4G8UXOk3ENl4quoby51P7TJP9tuF2whSFRADhcMclQAGHB7EaHg7wbqXhu8vprfVpJIrm2kAgknlkiS4aaRxIqMSqDa6qQoA+XpRyxtuBtW+u+F9Rj09Yb20uF1dpI7RQM/aDEGLgDH8IVuvTGK1zFawwLuSKOKH5lyAFTHf2715b4d+Ec+hXem3Vnq8ZbS/K+wxuh2226Epd7T1/ethz759adp/wz8RS6Jf2Wu+KLu+eaxuLeBTqNyyRySHhm+YbwP8AaBIBwPenGHRjPTLc2M91c+VGpmik2zN5ZHzFFPUjn5dnTPTHas7X9T0Hwzp0cmoQyJBcTrDHFbWMty8khyQBHErMfuk9OMVyt34E169tzFP4iu7dMl44rbUblBE32KGFQGDBmUSxvJg9d+SMk1pa74Z8QTWthPaa0NQv7XUIr0JqJVIV2xsrIhijDAEtn5tx96nlj3Eb+lXWi+IdMXUbFoby1nP3ihBLKSpVlYAhlIIIIBBBBFO1GfSI72z0u9EXn3zP9niMZO9kXc3IGBhR3xXDWHw91601mx1IeJrkbrma8v4ba4e3haeSUyMRGAwkUghMNg4XIOSapf8ACrNZe006G48U380tlagrM2o3JlF4bZo3lEm/cFMhVtmduBjHanywvuB6oYITjMSHG3Hy9MHI/Ko7pbOFHvLlYUWMb2lcAbQO+favPbXwH4mm1S6k1bxVeS2VxdQzPDBqFxESqLMGClWBj3GSLKqcfu8+1aHhnwbrel+EL7RbzxBPfz3VtCvnXE8s5EoiVZmzISwDsGOBwu7gCk4x7gb2oat4bg8PPrNxNA+mnZGZI4jKXJcKiBVBZmLsAFAJyQAM1d0i60+/0+CSzRkhZd8cU1u8EigHGTG4DLyO4Fcppfg7UrXwRqPh+7k0/UBNIptoLou8McY2kRsRhsjacSD5s4bGaxv+Fc+JRbh18TSi+fS5LJroXk4kizO0saK2SWCq3l+Y3z4UNyafLHuM9Oe3gd97wozZzkrz0I/kT+dZ+rT6JYfZ7fUFgiF4/kxAxEq7KrPgkDA4VsZx6DkgVx0vgLxE9gYY/GWrQE6aYNhvZJD9pyB5nm8HGwbfug5Yt94CrupeB7zUvhvbeGrrWbtb+GdLhb17gzyKyzeZt8xlBYYOzkZ28HNLlj3Ebuh654b17y00m6gvVls0uEKRna0DMwU5Ix1VuOvGcVorFp0lwzqts8soZGIwSwU4Ye+DwfSvOF+F9/ptw3/CO629hayatDdeTHNJF5NtHs2wJt6p8r5RuDv68cz2Hw71Kz1JLqO9TEd5q0ilb64RhHeSiVSOSA6kYx0/i+9mm4w6MD0iCGOCIRwoEQdFHSn1i+BtM1HRvClhpeq3pvry3jKyTmV5C/Jxl3O5jjGScZ9B0raqHuAUUUUgCiivFf2q/HV/4a8PWeh6VM0FzqpbzpUYh0iXGQpHTJ4z6Z9a3w1CWIqqnHqRUqKnFyZ68NW0pr37Eup2Rus7fJE678+m3OauV8HeH476NFvI0aT5gfvEH65r6k+DfjiTWIV0bVXH2pEBt5WbJlUDkH3H8q9bG5JOhS9pB3S3PCw/EFKpiVh5qzezv17f5HpF5c29naS3V1MkMEKF5JHOAqjkk147rfxpkmvJIfD+nRtAhwJ7gnLe+0dB9asftXa3daX8PbeztGKtf3ixyEf881UsR+YWvIPCVq39nxySZG8cEjqK8HVySOPO81r08QsPQdtNX1PZfCfxdFxfx2fiKzitVkYKtxETtU/7QPb3FesqQwDKQQeQR3r5VudJmuJRIW+TgY68V7l4O1a4i+Fs1w7MZ9OtpY1ZuSdi5U/lj8qpxa3OrIMdiMTUdCtq+jML4k/G7QPCOqSaTb2c+q3kJKzeW4SONv7pbnJ9R2rS+F3xZ0Dx1cPYwxS2Goqu8W8zA717lSOuPSvkTUbi41CZrmXc7O5LkH7xPJqz4N1K50jxlpOoWn7t4byIg+oLAEfkTxXnvEzU/I/oSrwJgPqLhC/tUviv19NrH3rSOyohd2CqBkknAApQcgEdDXlXxN8SSahO2k2MhFtC+JSp/wBa3p9B+tZZvmtLLKHtamreiXd/1ufjj0L3jD4veH9DdobKCfVplba3k8IP+BHr+ArlI/2gIlumSbw6/lhsDZP8xH5Vzg0mJmZgpAJwRjpVa60WHDbbdS3ODt9fWvjI8ZSnLXT0/wCCeZWjjm+aMkl6Hsvg/wCKfhXxHPHapdNZXcgGyK4wof2Vuh/Su5r5K1Xw/aldibVdmUrzjgdq9g+B/jS6v3m8K61N5l9apvtZWPzTRDqD6kZH4fSvpcoz2GNahJ6lYfF1Of2dda90eq0UUV9EekFFFRNHIbpJRMRGFIMeOCfWonJxSsr/ANb69hpXI9Sv7PTbU3V9OsEIZVLtnGWOAPzNfP37Y/hy7vG0PxBbQvLHCr20u0ZC5O4Z+vNe2eMfFnhvwtbwSeItQjtEuGKxK0TSFyOSQqgnA45xgcVavbfSvFPhxoWZLrT76EFXQ8FTyGHuOtd2Cqzw1eNaS930+/UxxVN1KDjD4vw8j5C8HxtLpaRyDoCoI67f/wBddDot1PpGsRT25KGFlkjI7EGtLxL4RvPCury2NwC0JcyQSJwsiHv7H2qu8PmL93LAfpX6DCcKtNNO6Z+LYz2sMTO6aknt2Z6z8XNFg8d/Deyv0yBC6XRxyQpUhx+Gf0ry7T7DyoliUYWMYUdgBXsHwSvvtnhGSxlGTbSldp7o3P8APdVPxT4DkiuZLzSAGgb5mh/iT12+or4CvRjQxE6b6M++q4V4+jTx0FdySv6o4CyTdEFPHPpXrvgTTEbwZLazAiO88wH12sNv+NcV4a8PNfawtscqv3nbHRe9evwxpDEkUahURQqgdgKxquy5T0clw0oS9q+mx8M+ItBuvD3iDUNFvlw9rOVBI688EeoK4NaPhHRv7Y8Y6DYQjLvdRknGcYYMSfyr3P8AaU8Ff2lo48VabCv2yyAW7A6yQ+v1U/p9K579mHw211rN14muF/d2qeRDxwZG+8fwH8xXnKlZ8p/QseJIVsnljb+8k01/etb8d/Q9r8aahJp3h+eSA4mk/dxkdie/5ZryKKGOSVXClsjH4d/wr0H4pzN5VpbjgHc3Xqe1cBvEMbN93Ofz9BX5Xxni5VsxdO+kEl9+r/ryPx+EVa7H3kVu0YEeAwxk+1ZrRyFmAxtzx7CrMUTkb3PDnIGKRshWY8A+tfJ3sxSXNqUrqBSr5wWBzjriuOvPED+HfiZ4b1BfkC3I8zHUq3BX8Qf1rtpXLk4yfevIPHlld6x8RNK0+2yXeZYwMdGLDk19Rwtd4y7eybPGzSyjG3f8tT7jFFMt4/Kgji3FtihcnvgdafX7EeoUY9O2a3Lqn2y7bzIVi+ztJmFcHO4L2b3p2m6pYak862VykxgfZIF/hNWwQc4IODg4rNmbR9BiluNkNr57lmCD5pG+neqpU42cUnd7fqRWqzvGTa5Vvf8ACxx/xi+Gcfj5tOuI9TawurHeqkpvR0YjII7H5Rz/AJHX+E9Fh8O+G7HRIJnmjtIhGJHABb1OB05NYl14ybefs9moXsZG5P4DpQni25G1ntYmU9dpIrtdDEypqD2Ry/2lQ25jc8R6HYa9YG0vo845jkH3oz6g14z4h8Kah4fvCtxHvtST5U6fdPsfQ/Wva9P1S3u1/wCebehPH51ZureG6t3t7iJZYnGGVhkEVpg8fWwb5XrHt/kcOZZRh8ySqLSS6/5nlHwcufsXiKewORFdwkoP9tef5bq9crzTUdAk8L+JLPUrcs9h56/N3jB4Kn8CcGvS6eaThVqKtDaS/FE5DSqYejLDVFrF/g/6ZAttbxXL3SxqkjrtdumRT1uIGbas0ZPpuFctrOoS3Vy6q5EKnCqO/uazwOeOK/HMw8SI0sTKnhqPPFO127X9NHofXU8u928nY7m6giurWW2nQPFKhjdT0ZSMEflWZ4P8P2Phjw/baPYZMUIJZ2HzSMerH/PpVLQdTkjmW2uHLRtwpPVT/hXSV9rked4fOcN7ejo1o090/wCtmYVVVoRdFv3Xr5O3/DnCfEbZJqUIY/LHFkj3ya5Fod/+s/H61ufEm6Y+IPs6gfLGoP4jNc6lwqIduT6nrX5RxDVU8yrP+8192gQaskF1C23cM5qnJC7kBuKsvIWf7xIz09TUtvbSzv5UMbO2eFUZJ/KvFS5naKCSTMryG3PH0JHBHpWj8H/Ab3fin/hLNUiPlWpItQ38b5+99B/Ouz8N+CpHIuNWARMgiEfeP1PYe1d5DHHDEsUSKiKMKqjAAr9I4UyDE0p/WMQuVPZdX69l5HDWw9OpKLlrYdRXGeOL7xLbatappKSeSQCNibg7Z6GuxiLmJTIAHwNwHY1+k1KLhCM7rUypYlVKk6aTXL+Poc14D8IweEYtREeo3F4LyfziZv4AM4HXk88nvxxXnGva1Lqvi2SSSRiiyFIlzwEB6CvYbG6bUdGS6+zyQNPET5cgwy5HQ14AN8HiFUb+FyM4755r3Mpi6lSrOp8SX9fkfNcR1/Z06Eafwt3/AC/zO8jtlk2llxjtnrV2O2GR8vPGOf1pIWHkB2xyo571atjlM7eCOKmUmbU6cSa3leFMbeD/ADrZ03UJA/7xi0R7HqtZkaLIMdPX3qe2Ty3388HnI4rjqKMlqejRcoNWZ0VxDDeWrwyqJIpFwQe4pYo/Lt1h3E7VC5PU4HWqVpdBThvunr7VojkZFedOLS5XsenBxl7y3OFkUq7AjnJoCfLmtDXbVoL92AOyT5gf5iqAbjHIr+ZcbgXgsXUoVVrFtf5P5n00J88VJDW4IrtrRzJawyN1ZFY/iK4qNGklVFyWYgD611erXUelaDc3TttS2ty2foOK++8OVOM8TVfwWX36/ocGYtJRPJ/EN2t94kv7oOhVZyi49Bx+dRWNnLqMhTT4ZLh84CqP1+lHw78F6hrm7UtSMtrYSsXCtw8mTkgeg969i0vTrLTLVbaxt0hjUYwo5P1PeujCcKV8yryxFeXLCTb83ft/n+Z5dGu5QTtY4rSPALNItxq11tA5MUXX6Fv8Pzrs9L0/T7CLZYwRoO5Xkn6nrXmPxi13VW1b+x7GaSC1iRWkKEgux7E+ntXEaD4j1TR9Uju7e5lG0jfFklX9QRX3+XZDgsvinRhr3er+/wDyPFxOfQo13TcXZPVnZ/tReItZ0HwjZx6Vc3Vot3MyTT25KsMAYXcOQDk/XFYH7J/ijxHq82raZql5dX9jbxJJFLO5cxOTjYGPOCMnH+zXttzZ6fr+ipFqVlDc2txGshhmUMORkfjWXt8P+C9Ka10nTYLZc7hBboAWPqx/qa9fE5phcFgZe3tFLq/636WPoKUZVbQgrtnSUV5bfeKdbvZcpdC2Q5wkIGPzPJrIXxXr0cssS6pLtR8Ddg9hXwtPjnA1qzp04Sa76f5nsw4fxEl8Sv8AM9prxnx5pUdj4wmMRG2UiYAfw56j86KK/S8nk1XaXY+B4jpxlhotraSOg0q1M6rE8hAAG7371rC1WPaq8BaKK1qyfNYWHhH2aYzznjkUBQcn1xV+znS5j+6QOtFFZVEuW5vSk+aw6UGKQYPyntWppEjNEY252dD7UUVy1dYHZR0qC63As1g7H70YLA/zrkj1oor8T8Q6cY42nJLVx1+9n0mAb5Ganhm3Wa8MzYxEMge5rc1Sxg1C2FvcgtDuDOnZ8c4PtRRX1nA1Cn/Y0dPicr+etvyRyY53qtM8W8bfGPVLa9mtfD9jb21vbsULzpudsccAHAH50fB/4zar4i8Z2/hXXbCB5bqFpYbm3G3aQM7WUnkYHUUUV95KEVHRH5pgM0xdXM+SdRtXat0+47X4q6J5kB1aJkH3UlU9T6EVwvhHwy2sa8kLTIqfekJ5JA9PeiiiLfJc9nHUacsdFNaOx7Nq93/ZmnosCDdjZHnooArg7uVpvMlnZnZuWOeTRRX4P4h4utPM1QlL3IpNLpd7s/ScohFUuZLU5/IWQjkqOgrnr6AzX87h8fPjH4CiivJyRtYi67H11B2bZ//Z"/>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5977217" y="3244334"/>
            <a:ext cx="237566" cy="369332"/>
          </a:xfrm>
          <a:prstGeom prst="rect">
            <a:avLst/>
          </a:prstGeom>
        </p:spPr>
        <p:txBody>
          <a:bodyPr wrap="none">
            <a:spAutoFit/>
          </a:bodyPr>
          <a:lstStyle/>
          <a:p>
            <a:r>
              <a:rPr lang="en-GB" dirty="0"/>
              <a:t> </a:t>
            </a:r>
          </a:p>
        </p:txBody>
      </p:sp>
      <p:pic>
        <p:nvPicPr>
          <p:cNvPr id="9" name="Google Shape;103;p15"/>
          <p:cNvPicPr preferRelativeResize="0"/>
          <p:nvPr/>
        </p:nvPicPr>
        <p:blipFill rotWithShape="1">
          <a:blip r:embed="rId2">
            <a:alphaModFix/>
          </a:blip>
          <a:srcRect r="4942" b="22275"/>
          <a:stretch/>
        </p:blipFill>
        <p:spPr>
          <a:xfrm>
            <a:off x="838199" y="4563223"/>
            <a:ext cx="1792605" cy="1613740"/>
          </a:xfrm>
          <a:prstGeom prst="rect">
            <a:avLst/>
          </a:prstGeom>
          <a:noFill/>
          <a:ln>
            <a:noFill/>
          </a:ln>
        </p:spPr>
      </p:pic>
      <p:pic>
        <p:nvPicPr>
          <p:cNvPr id="10" name="Google Shape;104;p15"/>
          <p:cNvPicPr preferRelativeResize="0"/>
          <p:nvPr/>
        </p:nvPicPr>
        <p:blipFill rotWithShape="1">
          <a:blip r:embed="rId3">
            <a:alphaModFix/>
          </a:blip>
          <a:srcRect l="1514" r="9903" b="20299"/>
          <a:stretch/>
        </p:blipFill>
        <p:spPr>
          <a:xfrm>
            <a:off x="3048000" y="4563223"/>
            <a:ext cx="1982824" cy="1613740"/>
          </a:xfrm>
          <a:prstGeom prst="rect">
            <a:avLst/>
          </a:prstGeom>
          <a:noFill/>
          <a:ln>
            <a:noFill/>
          </a:ln>
        </p:spPr>
      </p:pic>
      <p:pic>
        <p:nvPicPr>
          <p:cNvPr id="11" name="Google Shape;105;p15"/>
          <p:cNvPicPr preferRelativeResize="0"/>
          <p:nvPr/>
        </p:nvPicPr>
        <p:blipFill rotWithShape="1">
          <a:blip r:embed="rId4">
            <a:alphaModFix/>
          </a:blip>
          <a:srcRect b="25744"/>
          <a:stretch/>
        </p:blipFill>
        <p:spPr>
          <a:xfrm>
            <a:off x="5257036" y="4541697"/>
            <a:ext cx="1915493" cy="1599184"/>
          </a:xfrm>
          <a:prstGeom prst="rect">
            <a:avLst/>
          </a:prstGeom>
          <a:noFill/>
          <a:ln>
            <a:noFill/>
          </a:ln>
        </p:spPr>
      </p:pic>
      <p:pic>
        <p:nvPicPr>
          <p:cNvPr id="12" name="Google Shape;106;p15"/>
          <p:cNvPicPr preferRelativeResize="0"/>
          <p:nvPr/>
        </p:nvPicPr>
        <p:blipFill>
          <a:blip r:embed="rId5">
            <a:alphaModFix/>
          </a:blip>
          <a:stretch>
            <a:fillRect/>
          </a:stretch>
        </p:blipFill>
        <p:spPr>
          <a:xfrm>
            <a:off x="7430845" y="4519371"/>
            <a:ext cx="1825895" cy="1621510"/>
          </a:xfrm>
          <a:prstGeom prst="rect">
            <a:avLst/>
          </a:prstGeom>
          <a:noFill/>
          <a:ln>
            <a:noFill/>
          </a:ln>
        </p:spPr>
      </p:pic>
      <p:pic>
        <p:nvPicPr>
          <p:cNvPr id="13" name="Google Shape;107;p15"/>
          <p:cNvPicPr preferRelativeResize="0"/>
          <p:nvPr/>
        </p:nvPicPr>
        <p:blipFill>
          <a:blip r:embed="rId6">
            <a:alphaModFix/>
          </a:blip>
          <a:stretch>
            <a:fillRect/>
          </a:stretch>
        </p:blipFill>
        <p:spPr>
          <a:xfrm>
            <a:off x="9515056" y="4519371"/>
            <a:ext cx="1802577" cy="1621510"/>
          </a:xfrm>
          <a:prstGeom prst="rect">
            <a:avLst/>
          </a:prstGeom>
          <a:noFill/>
          <a:ln>
            <a:noFill/>
          </a:ln>
        </p:spPr>
      </p:pic>
    </p:spTree>
    <p:extLst>
      <p:ext uri="{BB962C8B-B14F-4D97-AF65-F5344CB8AC3E}">
        <p14:creationId xmlns:p14="http://schemas.microsoft.com/office/powerpoint/2010/main" val="202681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48509" y="552506"/>
            <a:ext cx="8847714" cy="5388175"/>
          </a:xfrm>
          <a:prstGeom prst="rect">
            <a:avLst/>
          </a:prstGeom>
        </p:spPr>
      </p:pic>
      <p:pic>
        <p:nvPicPr>
          <p:cNvPr id="4" name="Picture 3"/>
          <p:cNvPicPr>
            <a:picLocks noChangeAspect="1"/>
          </p:cNvPicPr>
          <p:nvPr/>
        </p:nvPicPr>
        <p:blipFill>
          <a:blip r:embed="rId3"/>
          <a:stretch>
            <a:fillRect/>
          </a:stretch>
        </p:blipFill>
        <p:spPr>
          <a:xfrm>
            <a:off x="1232766" y="5940681"/>
            <a:ext cx="9356292" cy="790895"/>
          </a:xfrm>
          <a:prstGeom prst="rect">
            <a:avLst/>
          </a:prstGeom>
        </p:spPr>
      </p:pic>
      <p:sp>
        <p:nvSpPr>
          <p:cNvPr id="6" name="TextBox 5"/>
          <p:cNvSpPr txBox="1"/>
          <p:nvPr/>
        </p:nvSpPr>
        <p:spPr>
          <a:xfrm>
            <a:off x="1348509" y="83127"/>
            <a:ext cx="3778599" cy="369332"/>
          </a:xfrm>
          <a:prstGeom prst="rect">
            <a:avLst/>
          </a:prstGeom>
          <a:noFill/>
        </p:spPr>
        <p:txBody>
          <a:bodyPr wrap="none" rtlCol="0">
            <a:spAutoFit/>
          </a:bodyPr>
          <a:lstStyle/>
          <a:p>
            <a:r>
              <a:rPr lang="en-GB" dirty="0"/>
              <a:t>Martin-Denham and Donaghue (2020)</a:t>
            </a:r>
          </a:p>
        </p:txBody>
      </p:sp>
    </p:spTree>
    <p:extLst>
      <p:ext uri="{BB962C8B-B14F-4D97-AF65-F5344CB8AC3E}">
        <p14:creationId xmlns:p14="http://schemas.microsoft.com/office/powerpoint/2010/main" val="103882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685800" y="517525"/>
            <a:ext cx="109629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dirty="0">
                <a:latin typeface="+mn-lt"/>
              </a:rPr>
              <a:t>Exclusion Research in Sunderland</a:t>
            </a:r>
            <a:endParaRPr dirty="0">
              <a:latin typeface="+mn-lt"/>
            </a:endParaRPr>
          </a:p>
        </p:txBody>
      </p:sp>
      <p:sp>
        <p:nvSpPr>
          <p:cNvPr id="96" name="Google Shape;96;p14"/>
          <p:cNvSpPr txBox="1"/>
          <p:nvPr/>
        </p:nvSpPr>
        <p:spPr>
          <a:xfrm>
            <a:off x="314036" y="5122941"/>
            <a:ext cx="11141414" cy="1832041"/>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GB" dirty="0">
                <a:solidFill>
                  <a:schemeClr val="dk1"/>
                </a:solidFill>
                <a:latin typeface="Calibri"/>
                <a:ea typeface="Calibri"/>
                <a:cs typeface="Calibri"/>
                <a:sym typeface="Calibri"/>
              </a:rPr>
              <a:t>In total there were 174 participants interviewed.  In addition, there were three advisory groups, 12 children, five professionals from health/support services and five education professionals.</a:t>
            </a:r>
            <a:endParaRPr lang="en-GB" b="0" i="0" u="none" strike="noStrike" cap="none" dirty="0">
              <a:solidFill>
                <a:schemeClr val="dk1"/>
              </a:solidFill>
              <a:latin typeface="Calibri"/>
              <a:ea typeface="Calibri"/>
              <a:cs typeface="Calibri"/>
              <a:sym typeface="Calibri"/>
            </a:endParaRPr>
          </a:p>
          <a:p>
            <a:pPr lvl="0">
              <a:lnSpc>
                <a:spcPct val="150000"/>
              </a:lnSpc>
              <a:buClr>
                <a:schemeClr val="dk1"/>
              </a:buClr>
              <a:buSzPts val="1100"/>
            </a:pPr>
            <a:r>
              <a:rPr lang="en-GB" dirty="0"/>
              <a:t>This is the most substantial piece of primary research carried out to date on the enablers and barriers to mainstream schooling for those at risk of school exclusion in England. </a:t>
            </a:r>
            <a:endParaRPr b="0" i="0" u="none" strike="noStrike" cap="none" dirty="0">
              <a:solidFill>
                <a:srgbClr val="000000"/>
              </a:solidFill>
              <a:latin typeface="Calibri"/>
              <a:ea typeface="Calibri"/>
              <a:cs typeface="Calibri"/>
              <a:sym typeface="Calibri"/>
            </a:endParaRPr>
          </a:p>
        </p:txBody>
      </p:sp>
      <p:sp>
        <p:nvSpPr>
          <p:cNvPr id="97" name="Google Shape;97;p14"/>
          <p:cNvSpPr/>
          <p:nvPr/>
        </p:nvSpPr>
        <p:spPr>
          <a:xfrm>
            <a:off x="0" y="0"/>
            <a:ext cx="12192000" cy="359700"/>
          </a:xfrm>
          <a:prstGeom prst="rect">
            <a:avLst/>
          </a:prstGeom>
          <a:solidFill>
            <a:srgbClr val="011A44"/>
          </a:solidFill>
          <a:ln w="9525" cap="flat" cmpd="sng">
            <a:solidFill>
              <a:srgbClr val="011A4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457200" y="1738312"/>
            <a:ext cx="11277600" cy="3381375"/>
          </a:xfrm>
          <a:prstGeom prst="rect">
            <a:avLst/>
          </a:prstGeom>
        </p:spPr>
      </p:pic>
    </p:spTree>
    <p:extLst>
      <p:ext uri="{BB962C8B-B14F-4D97-AF65-F5344CB8AC3E}">
        <p14:creationId xmlns:p14="http://schemas.microsoft.com/office/powerpoint/2010/main" val="1989592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Methodology</a:t>
            </a:r>
          </a:p>
        </p:txBody>
      </p:sp>
      <p:sp>
        <p:nvSpPr>
          <p:cNvPr id="3" name="Content Placeholder 2"/>
          <p:cNvSpPr>
            <a:spLocks noGrp="1"/>
          </p:cNvSpPr>
          <p:nvPr>
            <p:ph idx="1"/>
          </p:nvPr>
        </p:nvSpPr>
        <p:spPr/>
        <p:txBody>
          <a:bodyPr/>
          <a:lstStyle/>
          <a:p>
            <a:r>
              <a:rPr lang="en-GB" dirty="0"/>
              <a:t>As the aim of the research was to provide a detailed examination of personal lived experiences of participants, the qualitative approach chosen was interpretative phenomenological analysis (IPA) (Smith and Osborn, 2015). </a:t>
            </a:r>
          </a:p>
        </p:txBody>
      </p:sp>
      <p:pic>
        <p:nvPicPr>
          <p:cNvPr id="4" name="Picture 3"/>
          <p:cNvPicPr>
            <a:picLocks noChangeAspect="1"/>
          </p:cNvPicPr>
          <p:nvPr/>
        </p:nvPicPr>
        <p:blipFill>
          <a:blip r:embed="rId2"/>
          <a:stretch>
            <a:fillRect/>
          </a:stretch>
        </p:blipFill>
        <p:spPr>
          <a:xfrm>
            <a:off x="3823855" y="3185351"/>
            <a:ext cx="3790950" cy="3307667"/>
          </a:xfrm>
          <a:prstGeom prst="rect">
            <a:avLst/>
          </a:prstGeom>
        </p:spPr>
      </p:pic>
    </p:spTree>
    <p:extLst>
      <p:ext uri="{BB962C8B-B14F-4D97-AF65-F5344CB8AC3E}">
        <p14:creationId xmlns:p14="http://schemas.microsoft.com/office/powerpoint/2010/main" val="588885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9541"/>
            <a:ext cx="4429546" cy="369332"/>
          </a:xfrm>
          <a:prstGeom prst="rect">
            <a:avLst/>
          </a:prstGeom>
          <a:noFill/>
        </p:spPr>
        <p:txBody>
          <a:bodyPr wrap="none" rtlCol="0">
            <a:spAutoFit/>
          </a:bodyPr>
          <a:lstStyle/>
          <a:p>
            <a:r>
              <a:rPr lang="en-GB" dirty="0"/>
              <a:t>What children in Key Stage 1 enjoy (enablers)</a:t>
            </a:r>
          </a:p>
        </p:txBody>
      </p:sp>
      <p:sp>
        <p:nvSpPr>
          <p:cNvPr id="3" name="TextBox 2"/>
          <p:cNvSpPr txBox="1"/>
          <p:nvPr/>
        </p:nvSpPr>
        <p:spPr>
          <a:xfrm>
            <a:off x="351462" y="3527675"/>
            <a:ext cx="1948872" cy="923330"/>
          </a:xfrm>
          <a:prstGeom prst="rect">
            <a:avLst/>
          </a:prstGeom>
          <a:noFill/>
        </p:spPr>
        <p:txBody>
          <a:bodyPr wrap="square" rtlCol="0">
            <a:spAutoFit/>
          </a:bodyPr>
          <a:lstStyle/>
          <a:p>
            <a:r>
              <a:rPr lang="en-GB" dirty="0"/>
              <a:t>(20 children)</a:t>
            </a:r>
          </a:p>
          <a:p>
            <a:endParaRPr lang="en-GB" dirty="0"/>
          </a:p>
          <a:p>
            <a:endParaRPr lang="en-GB" dirty="0"/>
          </a:p>
        </p:txBody>
      </p:sp>
      <p:pic>
        <p:nvPicPr>
          <p:cNvPr id="4" name="Picture 3"/>
          <p:cNvPicPr>
            <a:picLocks noChangeAspect="1"/>
          </p:cNvPicPr>
          <p:nvPr/>
        </p:nvPicPr>
        <p:blipFill>
          <a:blip r:embed="rId2"/>
          <a:stretch>
            <a:fillRect/>
          </a:stretch>
        </p:blipFill>
        <p:spPr>
          <a:xfrm>
            <a:off x="351462" y="1008342"/>
            <a:ext cx="7317045" cy="4795001"/>
          </a:xfrm>
          <a:prstGeom prst="rect">
            <a:avLst/>
          </a:prstGeom>
        </p:spPr>
      </p:pic>
      <p:pic>
        <p:nvPicPr>
          <p:cNvPr id="5" name="Picture 4"/>
          <p:cNvPicPr>
            <a:picLocks noChangeAspect="1"/>
          </p:cNvPicPr>
          <p:nvPr/>
        </p:nvPicPr>
        <p:blipFill>
          <a:blip r:embed="rId3"/>
          <a:stretch>
            <a:fillRect/>
          </a:stretch>
        </p:blipFill>
        <p:spPr>
          <a:xfrm>
            <a:off x="6285374" y="-2205"/>
            <a:ext cx="4425806" cy="3460901"/>
          </a:xfrm>
          <a:prstGeom prst="rect">
            <a:avLst/>
          </a:prstGeom>
        </p:spPr>
      </p:pic>
      <p:pic>
        <p:nvPicPr>
          <p:cNvPr id="6" name="Picture 5"/>
          <p:cNvPicPr>
            <a:picLocks noChangeAspect="1"/>
          </p:cNvPicPr>
          <p:nvPr/>
        </p:nvPicPr>
        <p:blipFill>
          <a:blip r:embed="rId4"/>
          <a:stretch>
            <a:fillRect/>
          </a:stretch>
        </p:blipFill>
        <p:spPr>
          <a:xfrm>
            <a:off x="7392165" y="3524423"/>
            <a:ext cx="4572000" cy="2518141"/>
          </a:xfrm>
          <a:prstGeom prst="rect">
            <a:avLst/>
          </a:prstGeom>
        </p:spPr>
      </p:pic>
      <p:sp>
        <p:nvSpPr>
          <p:cNvPr id="7" name="TextBox 6"/>
          <p:cNvSpPr txBox="1"/>
          <p:nvPr/>
        </p:nvSpPr>
        <p:spPr>
          <a:xfrm>
            <a:off x="240626" y="6308436"/>
            <a:ext cx="8851910" cy="369332"/>
          </a:xfrm>
          <a:prstGeom prst="rect">
            <a:avLst/>
          </a:prstGeom>
          <a:noFill/>
        </p:spPr>
        <p:txBody>
          <a:bodyPr wrap="none" rtlCol="0">
            <a:spAutoFit/>
          </a:bodyPr>
          <a:lstStyle/>
          <a:p>
            <a:r>
              <a:rPr lang="en-GB" dirty="0"/>
              <a:t>Only 3 out of 35 children in KS2-KS4 could identify a positive aspect of mainstream schooling</a:t>
            </a:r>
          </a:p>
        </p:txBody>
      </p:sp>
    </p:spTree>
    <p:extLst>
      <p:ext uri="{BB962C8B-B14F-4D97-AF65-F5344CB8AC3E}">
        <p14:creationId xmlns:p14="http://schemas.microsoft.com/office/powerpoint/2010/main" val="2022089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009D7CC1A0C94B903714A2F6FE6082" ma:contentTypeVersion="12" ma:contentTypeDescription="Create a new document." ma:contentTypeScope="" ma:versionID="93a01b1fb15019ac5583ee69b9c86552">
  <xsd:schema xmlns:xsd="http://www.w3.org/2001/XMLSchema" xmlns:xs="http://www.w3.org/2001/XMLSchema" xmlns:p="http://schemas.microsoft.com/office/2006/metadata/properties" xmlns:ns2="80f0d1e4-3247-4bb7-a2f2-310f92ab01ed" xmlns:ns3="786956e8-7784-43f1-a477-c33e577ec2e6" targetNamespace="http://schemas.microsoft.com/office/2006/metadata/properties" ma:root="true" ma:fieldsID="ea6c8cdcb1af9af2a44d5bdcf3ad5a82" ns2:_="" ns3:_="">
    <xsd:import namespace="80f0d1e4-3247-4bb7-a2f2-310f92ab01ed"/>
    <xsd:import namespace="786956e8-7784-43f1-a477-c33e577ec2e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f0d1e4-3247-4bb7-a2f2-310f92ab01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6956e8-7784-43f1-a477-c33e577ec2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86956e8-7784-43f1-a477-c33e577ec2e6">
      <UserInfo>
        <DisplayName>Lynn Carr (Staff)</DisplayName>
        <AccountId>13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4B8552-EC9A-4435-BA09-BF5F36504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f0d1e4-3247-4bb7-a2f2-310f92ab01ed"/>
    <ds:schemaRef ds:uri="786956e8-7784-43f1-a477-c33e577ec2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5A8A8A-0C0F-4983-830F-D28204D60123}">
  <ds:schemaRefs>
    <ds:schemaRef ds:uri="http://schemas.microsoft.com/office/2006/metadata/properties"/>
    <ds:schemaRef ds:uri="786956e8-7784-43f1-a477-c33e577ec2e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80f0d1e4-3247-4bb7-a2f2-310f92ab01ed"/>
    <ds:schemaRef ds:uri="http://www.w3.org/XML/1998/namespace"/>
    <ds:schemaRef ds:uri="http://purl.org/dc/dcmitype/"/>
  </ds:schemaRefs>
</ds:datastoreItem>
</file>

<file path=customXml/itemProps3.xml><?xml version="1.0" encoding="utf-8"?>
<ds:datastoreItem xmlns:ds="http://schemas.openxmlformats.org/officeDocument/2006/customXml" ds:itemID="{774346D3-245A-4C4D-B7EE-B5110BC9B9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430</TotalTime>
  <Words>1987</Words>
  <Application>Microsoft Office PowerPoint</Application>
  <PresentationFormat>Widescreen</PresentationFormat>
  <Paragraphs>188</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Proxima Nova</vt:lpstr>
      <vt:lpstr>Office Theme</vt:lpstr>
      <vt:lpstr>Welcome</vt:lpstr>
      <vt:lpstr>Agenda and Housekeeping</vt:lpstr>
      <vt:lpstr>The loan packs</vt:lpstr>
      <vt:lpstr>Sarah:@blogsenco</vt:lpstr>
      <vt:lpstr>Sarah Martin-Denham (IRN Convenor UoS)</vt:lpstr>
      <vt:lpstr>PowerPoint Presentation</vt:lpstr>
      <vt:lpstr>Exclusion Research in Sunderland</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Views of health professionals advisory panel</vt:lpstr>
      <vt:lpstr>PowerPoint Presentation</vt:lpstr>
      <vt:lpstr>PowerPoint Presentation</vt:lpstr>
      <vt:lpstr>References </vt:lpstr>
      <vt:lpstr>Break time</vt:lpstr>
      <vt:lpstr>Sarah Martin-Denham: Managed moves that create a sense of belonging (3:15-4pm)</vt:lpstr>
      <vt:lpstr>PowerPoint Presentation</vt:lpstr>
      <vt:lpstr>PowerPoint Presentation</vt:lpstr>
      <vt:lpstr>PowerPoint Presentation</vt:lpstr>
      <vt:lpstr>KS4 Caregivers, why the MM failed…</vt:lpstr>
      <vt:lpstr>The Managed Move Model</vt:lpstr>
      <vt:lpstr>PowerPoint Presentation</vt:lpstr>
    </vt:vector>
  </TitlesOfParts>
  <Company>University of Sunderland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template for</dc:title>
  <dc:creator>Sarah Martin-Denham (Staff)</dc:creator>
  <cp:lastModifiedBy>Sarah Martin-Denham (Staff)</cp:lastModifiedBy>
  <cp:revision>34</cp:revision>
  <dcterms:created xsi:type="dcterms:W3CDTF">2020-06-22T14:00:18Z</dcterms:created>
  <dcterms:modified xsi:type="dcterms:W3CDTF">2020-12-10T13:24:48Z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0x010100DA009D7CC1A0C94B903714A2F6FE6082</vt:lpwstr>
  </property>
  <property fmtid="{D5CDD505-2E9C-101B-9397-08002B2CF9AE}" pid="3" name="Order">
    <vt:r8>721800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